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91" r:id="rId3"/>
    <p:sldId id="304" r:id="rId4"/>
    <p:sldId id="292" r:id="rId5"/>
    <p:sldId id="293" r:id="rId6"/>
    <p:sldId id="294" r:id="rId7"/>
    <p:sldId id="295" r:id="rId8"/>
    <p:sldId id="303" r:id="rId9"/>
    <p:sldId id="296" r:id="rId10"/>
    <p:sldId id="298" r:id="rId11"/>
    <p:sldId id="299" r:id="rId12"/>
    <p:sldId id="300" r:id="rId13"/>
    <p:sldId id="302" r:id="rId14"/>
    <p:sldId id="301"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Lst>
  <p:sldSz cx="18288000" cy="10287000"/>
  <p:notesSz cx="6858000" cy="9144000"/>
  <p:embeddedFontLst>
    <p:embeddedFont>
      <p:font typeface="Glacial Indifference" panose="020B0604020202020204" charset="0"/>
      <p:regular r:id="rId47"/>
    </p:embeddedFont>
    <p:embeddedFont>
      <p:font typeface="Glacial Indifference Bold" panose="020B0604020202020204" charset="0"/>
      <p:regular r:id="rId48"/>
    </p:embeddedFont>
    <p:embeddedFont>
      <p:font typeface="Glacial Indifference Italics" panose="020B0604020202020204" charset="0"/>
      <p:regular r:id="rId49"/>
    </p:embeddedFont>
    <p:embeddedFont>
      <p:font typeface="Squada One"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574"/>
    <a:srgbClr val="F1F5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663"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svg"/></Relationships>
</file>

<file path=ppt/slides/_rels/slide2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18" Type="http://schemas.openxmlformats.org/officeDocument/2006/relationships/image" Target="../media/image53.svg"/><Relationship Id="rId3" Type="http://schemas.openxmlformats.org/officeDocument/2006/relationships/image" Target="../media/image38.jpeg"/><Relationship Id="rId7" Type="http://schemas.openxmlformats.org/officeDocument/2006/relationships/image" Target="../media/image42.jpeg"/><Relationship Id="rId12" Type="http://schemas.openxmlformats.org/officeDocument/2006/relationships/image" Target="../media/image47.jpeg"/><Relationship Id="rId17" Type="http://schemas.openxmlformats.org/officeDocument/2006/relationships/image" Target="../media/image52.png"/><Relationship Id="rId2" Type="http://schemas.openxmlformats.org/officeDocument/2006/relationships/image" Target="../media/image37.jpeg"/><Relationship Id="rId16"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5" Type="http://schemas.openxmlformats.org/officeDocument/2006/relationships/image" Target="../media/image5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 Id="rId1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2.jpe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jpeg"/><Relationship Id="rId18" Type="http://schemas.openxmlformats.org/officeDocument/2006/relationships/image" Target="../media/image53.svg"/><Relationship Id="rId3" Type="http://schemas.openxmlformats.org/officeDocument/2006/relationships/image" Target="../media/image57.jpeg"/><Relationship Id="rId7" Type="http://schemas.openxmlformats.org/officeDocument/2006/relationships/image" Target="../media/image61.jpeg"/><Relationship Id="rId12" Type="http://schemas.openxmlformats.org/officeDocument/2006/relationships/image" Target="../media/image66.jpeg"/><Relationship Id="rId17" Type="http://schemas.openxmlformats.org/officeDocument/2006/relationships/image" Target="../media/image52.png"/><Relationship Id="rId2" Type="http://schemas.openxmlformats.org/officeDocument/2006/relationships/image" Target="../media/image56.jpeg"/><Relationship Id="rId16"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jpeg"/><Relationship Id="rId15" Type="http://schemas.openxmlformats.org/officeDocument/2006/relationships/image" Target="../media/image69.jpeg"/><Relationship Id="rId10" Type="http://schemas.openxmlformats.org/officeDocument/2006/relationships/image" Target="../media/image64.jpeg"/><Relationship Id="rId4" Type="http://schemas.openxmlformats.org/officeDocument/2006/relationships/image" Target="../media/image58.jpeg"/><Relationship Id="rId9" Type="http://schemas.openxmlformats.org/officeDocument/2006/relationships/image" Target="../media/image63.jpeg"/><Relationship Id="rId14" Type="http://schemas.openxmlformats.org/officeDocument/2006/relationships/image" Target="../media/image68.jpeg"/></Relationships>
</file>

<file path=ppt/slides/_rels/slide31.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52.png"/><Relationship Id="rId18" Type="http://schemas.openxmlformats.org/officeDocument/2006/relationships/image" Target="../media/image59.jpeg"/><Relationship Id="rId3" Type="http://schemas.openxmlformats.org/officeDocument/2006/relationships/image" Target="../media/image58.jpeg"/><Relationship Id="rId7" Type="http://schemas.openxmlformats.org/officeDocument/2006/relationships/image" Target="../media/image64.jpeg"/><Relationship Id="rId12" Type="http://schemas.openxmlformats.org/officeDocument/2006/relationships/image" Target="../media/image70.jpeg"/><Relationship Id="rId17" Type="http://schemas.openxmlformats.org/officeDocument/2006/relationships/image" Target="../media/image68.jpeg"/><Relationship Id="rId2" Type="http://schemas.openxmlformats.org/officeDocument/2006/relationships/image" Target="../media/image56.jpeg"/><Relationship Id="rId16"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3.jpeg"/><Relationship Id="rId11" Type="http://schemas.openxmlformats.org/officeDocument/2006/relationships/image" Target="../media/image69.jpeg"/><Relationship Id="rId5" Type="http://schemas.openxmlformats.org/officeDocument/2006/relationships/image" Target="../media/image62.jpeg"/><Relationship Id="rId15" Type="http://schemas.openxmlformats.org/officeDocument/2006/relationships/image" Target="../media/image57.jpeg"/><Relationship Id="rId10" Type="http://schemas.openxmlformats.org/officeDocument/2006/relationships/image" Target="../media/image67.jpeg"/><Relationship Id="rId4" Type="http://schemas.openxmlformats.org/officeDocument/2006/relationships/image" Target="../media/image61.jpeg"/><Relationship Id="rId9" Type="http://schemas.openxmlformats.org/officeDocument/2006/relationships/image" Target="../media/image66.jpeg"/><Relationship Id="rId14" Type="http://schemas.openxmlformats.org/officeDocument/2006/relationships/image" Target="../media/image53.svg"/></Relationships>
</file>

<file path=ppt/slides/_rels/slide3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3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3" Type="http://schemas.openxmlformats.org/officeDocument/2006/relationships/image" Target="../media/image102.svg"/><Relationship Id="rId18" Type="http://schemas.openxmlformats.org/officeDocument/2006/relationships/image" Target="../media/image107.png"/><Relationship Id="rId26" Type="http://schemas.openxmlformats.org/officeDocument/2006/relationships/image" Target="../media/image113.png"/><Relationship Id="rId21" Type="http://schemas.openxmlformats.org/officeDocument/2006/relationships/image" Target="../media/image53.svg"/><Relationship Id="rId34" Type="http://schemas.openxmlformats.org/officeDocument/2006/relationships/image" Target="../media/image81.png"/><Relationship Id="rId7" Type="http://schemas.openxmlformats.org/officeDocument/2006/relationships/image" Target="../media/image98.svg"/><Relationship Id="rId12" Type="http://schemas.openxmlformats.org/officeDocument/2006/relationships/image" Target="../media/image101.png"/><Relationship Id="rId17" Type="http://schemas.openxmlformats.org/officeDocument/2006/relationships/image" Target="../media/image106.svg"/><Relationship Id="rId25" Type="http://schemas.openxmlformats.org/officeDocument/2006/relationships/image" Target="../media/image112.svg"/><Relationship Id="rId33" Type="http://schemas.openxmlformats.org/officeDocument/2006/relationships/image" Target="../media/image120.svg"/><Relationship Id="rId2" Type="http://schemas.openxmlformats.org/officeDocument/2006/relationships/image" Target="../media/image93.png"/><Relationship Id="rId16" Type="http://schemas.openxmlformats.org/officeDocument/2006/relationships/image" Target="../media/image105.png"/><Relationship Id="rId20" Type="http://schemas.openxmlformats.org/officeDocument/2006/relationships/image" Target="../media/image52.png"/><Relationship Id="rId29" Type="http://schemas.openxmlformats.org/officeDocument/2006/relationships/image" Target="../media/image116.sv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sv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2.svg"/><Relationship Id="rId5" Type="http://schemas.openxmlformats.org/officeDocument/2006/relationships/image" Target="../media/image96.svg"/><Relationship Id="rId15" Type="http://schemas.openxmlformats.org/officeDocument/2006/relationships/image" Target="../media/image104.svg"/><Relationship Id="rId23" Type="http://schemas.openxmlformats.org/officeDocument/2006/relationships/image" Target="../media/image110.svg"/><Relationship Id="rId28" Type="http://schemas.openxmlformats.org/officeDocument/2006/relationships/image" Target="../media/image115.png"/><Relationship Id="rId36" Type="http://schemas.openxmlformats.org/officeDocument/2006/relationships/image" Target="../media/image121.png"/><Relationship Id="rId10" Type="http://schemas.openxmlformats.org/officeDocument/2006/relationships/image" Target="../media/image9.png"/><Relationship Id="rId19" Type="http://schemas.openxmlformats.org/officeDocument/2006/relationships/image" Target="../media/image108.svg"/><Relationship Id="rId31" Type="http://schemas.openxmlformats.org/officeDocument/2006/relationships/image" Target="../media/image118.svg"/><Relationship Id="rId4" Type="http://schemas.openxmlformats.org/officeDocument/2006/relationships/image" Target="../media/image95.png"/><Relationship Id="rId9" Type="http://schemas.openxmlformats.org/officeDocument/2006/relationships/image" Target="../media/image100.svg"/><Relationship Id="rId14" Type="http://schemas.openxmlformats.org/officeDocument/2006/relationships/image" Target="../media/image103.png"/><Relationship Id="rId22" Type="http://schemas.openxmlformats.org/officeDocument/2006/relationships/image" Target="../media/image109.png"/><Relationship Id="rId27" Type="http://schemas.openxmlformats.org/officeDocument/2006/relationships/image" Target="../media/image114.svg"/><Relationship Id="rId30" Type="http://schemas.openxmlformats.org/officeDocument/2006/relationships/image" Target="../media/image117.png"/><Relationship Id="rId35" Type="http://schemas.openxmlformats.org/officeDocument/2006/relationships/image" Target="../media/image82.svg"/><Relationship Id="rId8" Type="http://schemas.openxmlformats.org/officeDocument/2006/relationships/image" Target="../media/image99.png"/><Relationship Id="rId3" Type="http://schemas.openxmlformats.org/officeDocument/2006/relationships/image" Target="../media/image94.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993023" y="1181100"/>
            <a:ext cx="16418677" cy="8229600"/>
            <a:chOff x="0" y="0"/>
            <a:chExt cx="4324260" cy="2167467"/>
          </a:xfrm>
        </p:grpSpPr>
        <p:sp>
          <p:nvSpPr>
            <p:cNvPr id="3" name="Freeform 3"/>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2E2D2D"/>
            </a:solidFill>
            <a:ln w="38100" cap="rnd">
              <a:solidFill>
                <a:srgbClr val="2E2D2D"/>
              </a:solidFill>
              <a:prstDash val="solid"/>
              <a:round/>
            </a:ln>
          </p:spPr>
          <p:txBody>
            <a:bodyPr/>
            <a:lstStyle/>
            <a:p>
              <a:endParaRPr lang="pt-BR"/>
            </a:p>
          </p:txBody>
        </p:sp>
        <p:sp>
          <p:nvSpPr>
            <p:cNvPr id="4" name="TextBox 4"/>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40623" y="1028700"/>
            <a:ext cx="16418677" cy="8229600"/>
            <a:chOff x="0" y="0"/>
            <a:chExt cx="4324260" cy="2167467"/>
          </a:xfrm>
        </p:grpSpPr>
        <p:sp>
          <p:nvSpPr>
            <p:cNvPr id="6" name="Freeform 6"/>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596121" y="1484056"/>
            <a:ext cx="6776257" cy="5437946"/>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9" name="Group 9"/>
          <p:cNvGrpSpPr/>
          <p:nvPr/>
        </p:nvGrpSpPr>
        <p:grpSpPr>
          <a:xfrm>
            <a:off x="1596121" y="7272574"/>
            <a:ext cx="14956795" cy="1370892"/>
            <a:chOff x="0" y="0"/>
            <a:chExt cx="3939238" cy="361058"/>
          </a:xfrm>
        </p:grpSpPr>
        <p:sp>
          <p:nvSpPr>
            <p:cNvPr id="10" name="Freeform 10"/>
            <p:cNvSpPr/>
            <p:nvPr/>
          </p:nvSpPr>
          <p:spPr>
            <a:xfrm>
              <a:off x="0" y="0"/>
              <a:ext cx="3939238" cy="361058"/>
            </a:xfrm>
            <a:custGeom>
              <a:avLst/>
              <a:gdLst/>
              <a:ahLst/>
              <a:cxnLst/>
              <a:rect l="l" t="t" r="r" b="b"/>
              <a:pathLst>
                <a:path w="3939238" h="361058">
                  <a:moveTo>
                    <a:pt x="25363" y="0"/>
                  </a:moveTo>
                  <a:lnTo>
                    <a:pt x="3913875" y="0"/>
                  </a:lnTo>
                  <a:cubicBezTo>
                    <a:pt x="3920602" y="0"/>
                    <a:pt x="3927053" y="2672"/>
                    <a:pt x="3931810" y="7429"/>
                  </a:cubicBezTo>
                  <a:cubicBezTo>
                    <a:pt x="3936566" y="12185"/>
                    <a:pt x="3939238" y="18637"/>
                    <a:pt x="3939238" y="25363"/>
                  </a:cubicBezTo>
                  <a:lnTo>
                    <a:pt x="3939238" y="335695"/>
                  </a:lnTo>
                  <a:cubicBezTo>
                    <a:pt x="3939238" y="342421"/>
                    <a:pt x="3936566" y="348873"/>
                    <a:pt x="3931810" y="353629"/>
                  </a:cubicBezTo>
                  <a:cubicBezTo>
                    <a:pt x="3927053" y="358386"/>
                    <a:pt x="3920602" y="361058"/>
                    <a:pt x="3913875" y="361058"/>
                  </a:cubicBezTo>
                  <a:lnTo>
                    <a:pt x="25363" y="361058"/>
                  </a:lnTo>
                  <a:cubicBezTo>
                    <a:pt x="18637" y="361058"/>
                    <a:pt x="12185" y="358386"/>
                    <a:pt x="7429" y="353629"/>
                  </a:cubicBezTo>
                  <a:cubicBezTo>
                    <a:pt x="2672" y="348873"/>
                    <a:pt x="0" y="342421"/>
                    <a:pt x="0" y="335695"/>
                  </a:cubicBezTo>
                  <a:lnTo>
                    <a:pt x="0" y="25363"/>
                  </a:lnTo>
                  <a:cubicBezTo>
                    <a:pt x="0" y="18637"/>
                    <a:pt x="2672" y="12185"/>
                    <a:pt x="7429" y="7429"/>
                  </a:cubicBezTo>
                  <a:cubicBezTo>
                    <a:pt x="12185" y="2672"/>
                    <a:pt x="18637" y="0"/>
                    <a:pt x="25363" y="0"/>
                  </a:cubicBezTo>
                  <a:close/>
                </a:path>
              </a:pathLst>
            </a:custGeom>
            <a:solidFill>
              <a:srgbClr val="2E2D2D"/>
            </a:solidFill>
            <a:ln w="38100" cap="rnd">
              <a:solidFill>
                <a:srgbClr val="2E2D2D"/>
              </a:solidFill>
              <a:prstDash val="solid"/>
              <a:round/>
            </a:ln>
          </p:spPr>
          <p:txBody>
            <a:bodyPr/>
            <a:lstStyle/>
            <a:p>
              <a:endParaRPr lang="pt-BR"/>
            </a:p>
          </p:txBody>
        </p:sp>
        <p:sp>
          <p:nvSpPr>
            <p:cNvPr id="11" name="TextBox 11"/>
            <p:cNvSpPr txBox="1"/>
            <p:nvPr/>
          </p:nvSpPr>
          <p:spPr>
            <a:xfrm>
              <a:off x="0" y="-38100"/>
              <a:ext cx="3939238" cy="39915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596121" y="7529395"/>
            <a:ext cx="14956795" cy="771525"/>
          </a:xfrm>
          <a:prstGeom prst="rect">
            <a:avLst/>
          </a:prstGeom>
        </p:spPr>
        <p:txBody>
          <a:bodyPr lIns="0" tIns="0" rIns="0" bIns="0" rtlCol="0" anchor="t">
            <a:spAutoFit/>
          </a:bodyPr>
          <a:lstStyle/>
          <a:p>
            <a:pPr algn="ctr">
              <a:lnSpc>
                <a:spcPts val="6299"/>
              </a:lnSpc>
              <a:spcBef>
                <a:spcPct val="0"/>
              </a:spcBef>
            </a:pPr>
            <a:r>
              <a:rPr lang="en-US" sz="4500" dirty="0">
                <a:solidFill>
                  <a:srgbClr val="F1F5F8"/>
                </a:solidFill>
                <a:latin typeface="Glacial Indifference"/>
                <a:ea typeface="Glacial Indifference"/>
                <a:cs typeface="Glacial Indifference"/>
                <a:sym typeface="Glacial Indifference"/>
              </a:rPr>
              <a:t>INTRODUÇÃO, HISTÓRICO E APLICAÇÕES</a:t>
            </a:r>
          </a:p>
        </p:txBody>
      </p:sp>
      <p:sp>
        <p:nvSpPr>
          <p:cNvPr id="13" name="TextBox 13"/>
          <p:cNvSpPr txBox="1"/>
          <p:nvPr/>
        </p:nvSpPr>
        <p:spPr>
          <a:xfrm>
            <a:off x="8689428" y="2612554"/>
            <a:ext cx="8345725" cy="3240255"/>
          </a:xfrm>
          <a:prstGeom prst="rect">
            <a:avLst/>
          </a:prstGeom>
        </p:spPr>
        <p:txBody>
          <a:bodyPr lIns="0" tIns="0" rIns="0" bIns="0" rtlCol="0" anchor="t">
            <a:spAutoFit/>
          </a:bodyPr>
          <a:lstStyle/>
          <a:p>
            <a:pPr algn="l">
              <a:lnSpc>
                <a:spcPts val="13028"/>
              </a:lnSpc>
            </a:pPr>
            <a:r>
              <a:rPr lang="en-US" sz="9305">
                <a:solidFill>
                  <a:srgbClr val="2E2D2D"/>
                </a:solidFill>
                <a:latin typeface="Squada One"/>
                <a:ea typeface="Squada One"/>
                <a:cs typeface="Squada One"/>
                <a:sym typeface="Squada One"/>
              </a:rPr>
              <a:t>Processamento de Linguagem Natural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E506-2710-06C0-B81B-CBBAA9CA674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CAD67A5-79B9-5F16-2306-2379B1C5B004}"/>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CB8C51A8-645C-3F74-BA59-8617D8ADECF0}"/>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F3239B85-CC57-8F40-797C-053F1B2ADEB0}"/>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0E6FCAE9-2935-6AB5-286C-463DEC31780B}"/>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103B7668-AE08-4D75-C208-0A2D76913715}"/>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0B8E07A7-2675-C607-1BF4-D132ED11967A}"/>
              </a:ext>
            </a:extLst>
          </p:cNvPr>
          <p:cNvSpPr txBox="1"/>
          <p:nvPr/>
        </p:nvSpPr>
        <p:spPr>
          <a:xfrm>
            <a:off x="12933783" y="16131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77840FD2-2C9C-051E-3A5A-531CE9DA6485}"/>
              </a:ext>
            </a:extLst>
          </p:cNvPr>
          <p:cNvGrpSpPr/>
          <p:nvPr/>
        </p:nvGrpSpPr>
        <p:grpSpPr>
          <a:xfrm>
            <a:off x="8001000" y="1272472"/>
            <a:ext cx="8351250" cy="3413828"/>
            <a:chOff x="0" y="0"/>
            <a:chExt cx="1695822" cy="255005"/>
          </a:xfrm>
        </p:grpSpPr>
        <p:sp>
          <p:nvSpPr>
            <p:cNvPr id="52" name="Freeform 6">
              <a:extLst>
                <a:ext uri="{FF2B5EF4-FFF2-40B4-BE49-F238E27FC236}">
                  <a16:creationId xmlns:a16="http://schemas.microsoft.com/office/drawing/2014/main" id="{7D4B48A8-C71E-4133-01FC-3B2320F3714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C1FA4B6E-386C-78FF-504D-ADA7E951A5B8}"/>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34CF725B-13DA-7FC8-D64A-096C0D32C281}"/>
              </a:ext>
            </a:extLst>
          </p:cNvPr>
          <p:cNvGrpSpPr/>
          <p:nvPr/>
        </p:nvGrpSpPr>
        <p:grpSpPr>
          <a:xfrm>
            <a:off x="7848600" y="1120072"/>
            <a:ext cx="8351250" cy="3413828"/>
            <a:chOff x="0" y="0"/>
            <a:chExt cx="1695822" cy="255005"/>
          </a:xfrm>
        </p:grpSpPr>
        <p:sp>
          <p:nvSpPr>
            <p:cNvPr id="55" name="Freeform 21">
              <a:extLst>
                <a:ext uri="{FF2B5EF4-FFF2-40B4-BE49-F238E27FC236}">
                  <a16:creationId xmlns:a16="http://schemas.microsoft.com/office/drawing/2014/main" id="{C5312C46-B62A-8F1F-C77C-FD98D93687A7}"/>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153AF9F1-BF1C-7C6B-1E07-527D68209BDA}"/>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0AED66DC-BDA9-AE83-C000-4E685962ADF6}"/>
              </a:ext>
            </a:extLst>
          </p:cNvPr>
          <p:cNvSpPr txBox="1"/>
          <p:nvPr/>
        </p:nvSpPr>
        <p:spPr>
          <a:xfrm>
            <a:off x="8229600" y="1452696"/>
            <a:ext cx="7543800" cy="265457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1970 – </a:t>
            </a:r>
            <a:r>
              <a:rPr lang="en-US" sz="3000" b="1" dirty="0" err="1">
                <a:solidFill>
                  <a:srgbClr val="000000"/>
                </a:solidFill>
                <a:latin typeface="Glacial Indifference Bold" panose="020B0604020202020204" charset="0"/>
                <a:ea typeface="Glacial Indifference"/>
                <a:cs typeface="Glacial Indifference"/>
                <a:sym typeface="Glacial Indifference"/>
              </a:rPr>
              <a:t>Expansão</a:t>
            </a:r>
            <a:r>
              <a:rPr lang="en-US" sz="3000" b="1" dirty="0">
                <a:solidFill>
                  <a:srgbClr val="000000"/>
                </a:solidFill>
                <a:latin typeface="Glacial Indifference Bold" panose="020B0604020202020204" charset="0"/>
                <a:ea typeface="Glacial Indifference"/>
                <a:cs typeface="Glacial Indifference"/>
                <a:sym typeface="Glacial Indifference"/>
              </a:rPr>
              <a:t> </a:t>
            </a:r>
            <a:r>
              <a:rPr lang="en-US" sz="3000" b="1" dirty="0" err="1">
                <a:solidFill>
                  <a:srgbClr val="000000"/>
                </a:solidFill>
                <a:latin typeface="Glacial Indifference Bold" panose="020B0604020202020204" charset="0"/>
                <a:ea typeface="Glacial Indifference"/>
                <a:cs typeface="Glacial Indifference"/>
                <a:sym typeface="Glacial Indifference"/>
              </a:rPr>
              <a:t>simbólica</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Sistemas com regras semânticas.</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Ênfase em conhecimento explícito (bases de conhecimento).</a:t>
            </a:r>
          </a:p>
        </p:txBody>
      </p:sp>
      <p:sp>
        <p:nvSpPr>
          <p:cNvPr id="58" name="TextBox 35">
            <a:extLst>
              <a:ext uri="{FF2B5EF4-FFF2-40B4-BE49-F238E27FC236}">
                <a16:creationId xmlns:a16="http://schemas.microsoft.com/office/drawing/2014/main" id="{8263B886-5B8C-8A50-FCA7-0FB24888BB87}"/>
              </a:ext>
            </a:extLst>
          </p:cNvPr>
          <p:cNvSpPr txBox="1"/>
          <p:nvPr/>
        </p:nvSpPr>
        <p:spPr>
          <a:xfrm>
            <a:off x="12933783" y="60327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1AF854B7-0544-3216-0CD2-E997D53A5883}"/>
              </a:ext>
            </a:extLst>
          </p:cNvPr>
          <p:cNvGrpSpPr/>
          <p:nvPr/>
        </p:nvGrpSpPr>
        <p:grpSpPr>
          <a:xfrm>
            <a:off x="8001000" y="5692071"/>
            <a:ext cx="8351250" cy="3584941"/>
            <a:chOff x="0" y="0"/>
            <a:chExt cx="1695822" cy="255005"/>
          </a:xfrm>
        </p:grpSpPr>
        <p:sp>
          <p:nvSpPr>
            <p:cNvPr id="60" name="Freeform 6">
              <a:extLst>
                <a:ext uri="{FF2B5EF4-FFF2-40B4-BE49-F238E27FC236}">
                  <a16:creationId xmlns:a16="http://schemas.microsoft.com/office/drawing/2014/main" id="{0488B31C-3BFC-DB62-7C4A-9D62858F1E5A}"/>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BB66650E-CDA6-2FE7-2FC6-E65C92853B6E}"/>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67185A4E-7E8A-8C14-5DC5-1B54180060A2}"/>
              </a:ext>
            </a:extLst>
          </p:cNvPr>
          <p:cNvGrpSpPr/>
          <p:nvPr/>
        </p:nvGrpSpPr>
        <p:grpSpPr>
          <a:xfrm>
            <a:off x="7848600" y="5539671"/>
            <a:ext cx="8351250" cy="3584941"/>
            <a:chOff x="0" y="0"/>
            <a:chExt cx="1695822" cy="255005"/>
          </a:xfrm>
        </p:grpSpPr>
        <p:sp>
          <p:nvSpPr>
            <p:cNvPr id="63" name="Freeform 21">
              <a:extLst>
                <a:ext uri="{FF2B5EF4-FFF2-40B4-BE49-F238E27FC236}">
                  <a16:creationId xmlns:a16="http://schemas.microsoft.com/office/drawing/2014/main" id="{6C1A01E1-8EBA-B2A3-1B42-8D976AB2C25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4BD3A000-39ED-CD8F-E613-850D60FE84BB}"/>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0DB7C497-6B68-6069-E3AD-413F68ABC4BC}"/>
              </a:ext>
            </a:extLst>
          </p:cNvPr>
          <p:cNvSpPr txBox="1"/>
          <p:nvPr/>
        </p:nvSpPr>
        <p:spPr>
          <a:xfrm>
            <a:off x="8229600" y="5872296"/>
            <a:ext cx="7543800" cy="3193182"/>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1980 – Chegada da </a:t>
            </a:r>
            <a:r>
              <a:rPr lang="en-US" sz="3000" b="1" dirty="0" err="1">
                <a:solidFill>
                  <a:srgbClr val="000000"/>
                </a:solidFill>
                <a:latin typeface="Glacial Indifference Bold" panose="020B0604020202020204" charset="0"/>
                <a:ea typeface="Glacial Indifference"/>
                <a:cs typeface="Glacial Indifference"/>
                <a:sym typeface="Glacial Indifference"/>
              </a:rPr>
              <a:t>Estatística</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Primeiros modelos probabilísticos baseados em grandes corpora.</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Transição dos métodos simbólicos para estatísticos.</a:t>
            </a:r>
          </a:p>
        </p:txBody>
      </p:sp>
    </p:spTree>
    <p:extLst>
      <p:ext uri="{BB962C8B-B14F-4D97-AF65-F5344CB8AC3E}">
        <p14:creationId xmlns:p14="http://schemas.microsoft.com/office/powerpoint/2010/main" val="988252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C69BD-1D2F-7901-59CF-42E2A49E499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B91B40C-D585-C921-6C99-3D0CDA4AACF9}"/>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45AF78E3-04A1-19EF-EF83-EFAA12CBAC06}"/>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DAAF83DD-E51A-C597-E233-E596102EEEFD}"/>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6AFB3BB1-83EA-4FA0-97DE-2B23461A7750}"/>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908954A9-C563-15EF-045E-32EE81B5DF4A}"/>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55000542-CD03-8B0A-B1FF-013137E481EE}"/>
              </a:ext>
            </a:extLst>
          </p:cNvPr>
          <p:cNvSpPr txBox="1"/>
          <p:nvPr/>
        </p:nvSpPr>
        <p:spPr>
          <a:xfrm>
            <a:off x="12933783" y="16131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4B9462B5-9E14-EBD8-A1F8-56070FE9020B}"/>
              </a:ext>
            </a:extLst>
          </p:cNvPr>
          <p:cNvGrpSpPr/>
          <p:nvPr/>
        </p:nvGrpSpPr>
        <p:grpSpPr>
          <a:xfrm>
            <a:off x="8001000" y="1272472"/>
            <a:ext cx="8351250" cy="3413828"/>
            <a:chOff x="0" y="0"/>
            <a:chExt cx="1695822" cy="255005"/>
          </a:xfrm>
        </p:grpSpPr>
        <p:sp>
          <p:nvSpPr>
            <p:cNvPr id="52" name="Freeform 6">
              <a:extLst>
                <a:ext uri="{FF2B5EF4-FFF2-40B4-BE49-F238E27FC236}">
                  <a16:creationId xmlns:a16="http://schemas.microsoft.com/office/drawing/2014/main" id="{8588DDBC-FF87-9B5A-15FC-252DDAFE308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CECFD0E9-C332-1A13-59FE-349FAE8DA7A7}"/>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0120D216-BF02-F0CB-A980-368E4B81F7A2}"/>
              </a:ext>
            </a:extLst>
          </p:cNvPr>
          <p:cNvGrpSpPr/>
          <p:nvPr/>
        </p:nvGrpSpPr>
        <p:grpSpPr>
          <a:xfrm>
            <a:off x="7848600" y="1120072"/>
            <a:ext cx="8351250" cy="3413828"/>
            <a:chOff x="0" y="0"/>
            <a:chExt cx="1695822" cy="255005"/>
          </a:xfrm>
        </p:grpSpPr>
        <p:sp>
          <p:nvSpPr>
            <p:cNvPr id="55" name="Freeform 21">
              <a:extLst>
                <a:ext uri="{FF2B5EF4-FFF2-40B4-BE49-F238E27FC236}">
                  <a16:creationId xmlns:a16="http://schemas.microsoft.com/office/drawing/2014/main" id="{C3805F20-A568-4DEC-5F3A-3C72AEBECFC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B0333E8A-0622-897F-B08D-A13EFAE8D6A1}"/>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A2932D58-F842-04DE-DC57-00BA51549B50}"/>
              </a:ext>
            </a:extLst>
          </p:cNvPr>
          <p:cNvSpPr txBox="1"/>
          <p:nvPr/>
        </p:nvSpPr>
        <p:spPr>
          <a:xfrm>
            <a:off x="8229600" y="1452696"/>
            <a:ext cx="7696200" cy="265457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1990 – </a:t>
            </a:r>
            <a:r>
              <a:rPr lang="en-US" sz="3000" b="1" dirty="0" err="1">
                <a:solidFill>
                  <a:srgbClr val="000000"/>
                </a:solidFill>
                <a:latin typeface="Glacial Indifference Bold" panose="020B0604020202020204" charset="0"/>
                <a:ea typeface="Glacial Indifference"/>
                <a:cs typeface="Glacial Indifference"/>
                <a:sym typeface="Glacial Indifference"/>
              </a:rPr>
              <a:t>Aprendizado</a:t>
            </a:r>
            <a:r>
              <a:rPr lang="en-US" sz="3000" b="1" dirty="0">
                <a:solidFill>
                  <a:srgbClr val="000000"/>
                </a:solidFill>
                <a:latin typeface="Glacial Indifference Bold" panose="020B0604020202020204" charset="0"/>
                <a:ea typeface="Glacial Indifference"/>
                <a:cs typeface="Glacial Indifference"/>
                <a:sym typeface="Glacial Indifference"/>
              </a:rPr>
              <a:t> de </a:t>
            </a:r>
            <a:r>
              <a:rPr lang="en-US" sz="3000" b="1" dirty="0" err="1">
                <a:solidFill>
                  <a:srgbClr val="000000"/>
                </a:solidFill>
                <a:latin typeface="Glacial Indifference Bold" panose="020B0604020202020204" charset="0"/>
                <a:ea typeface="Glacial Indifference"/>
                <a:cs typeface="Glacial Indifference"/>
                <a:sym typeface="Glacial Indifference"/>
              </a:rPr>
              <a:t>Máquina</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Utilização de algoritmos supervisionados.</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Aplicação: Corretores ortográficos, tradutores e buscadores.</a:t>
            </a:r>
          </a:p>
        </p:txBody>
      </p:sp>
      <p:sp>
        <p:nvSpPr>
          <p:cNvPr id="58" name="TextBox 35">
            <a:extLst>
              <a:ext uri="{FF2B5EF4-FFF2-40B4-BE49-F238E27FC236}">
                <a16:creationId xmlns:a16="http://schemas.microsoft.com/office/drawing/2014/main" id="{7CC43B6D-19FF-76F6-C1BA-C8515BEFE437}"/>
              </a:ext>
            </a:extLst>
          </p:cNvPr>
          <p:cNvSpPr txBox="1"/>
          <p:nvPr/>
        </p:nvSpPr>
        <p:spPr>
          <a:xfrm>
            <a:off x="12933783" y="60327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C85997FD-4C32-792A-DC7F-B6C586B038F4}"/>
              </a:ext>
            </a:extLst>
          </p:cNvPr>
          <p:cNvGrpSpPr/>
          <p:nvPr/>
        </p:nvGrpSpPr>
        <p:grpSpPr>
          <a:xfrm>
            <a:off x="8001000" y="5692071"/>
            <a:ext cx="8351250" cy="3832513"/>
            <a:chOff x="0" y="0"/>
            <a:chExt cx="1695822" cy="255005"/>
          </a:xfrm>
        </p:grpSpPr>
        <p:sp>
          <p:nvSpPr>
            <p:cNvPr id="60" name="Freeform 6">
              <a:extLst>
                <a:ext uri="{FF2B5EF4-FFF2-40B4-BE49-F238E27FC236}">
                  <a16:creationId xmlns:a16="http://schemas.microsoft.com/office/drawing/2014/main" id="{0E41AA8E-2762-5B86-3096-83F84E08BEC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52A12A7B-58A1-1914-1ACB-A7378577512D}"/>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2439A037-AC71-CF82-4A83-15FC3090D3DB}"/>
              </a:ext>
            </a:extLst>
          </p:cNvPr>
          <p:cNvGrpSpPr/>
          <p:nvPr/>
        </p:nvGrpSpPr>
        <p:grpSpPr>
          <a:xfrm>
            <a:off x="7848600" y="5539671"/>
            <a:ext cx="8351250" cy="3832513"/>
            <a:chOff x="0" y="0"/>
            <a:chExt cx="1695822" cy="255005"/>
          </a:xfrm>
        </p:grpSpPr>
        <p:sp>
          <p:nvSpPr>
            <p:cNvPr id="63" name="Freeform 21">
              <a:extLst>
                <a:ext uri="{FF2B5EF4-FFF2-40B4-BE49-F238E27FC236}">
                  <a16:creationId xmlns:a16="http://schemas.microsoft.com/office/drawing/2014/main" id="{96F49380-C1E3-2DBE-5EB3-C46CCDD7B605}"/>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6E2D5FAC-CB7A-0960-69C6-C6F0526497E0}"/>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F60B9F5A-46D0-3558-D5BA-0F5B76821866}"/>
              </a:ext>
            </a:extLst>
          </p:cNvPr>
          <p:cNvSpPr txBox="1"/>
          <p:nvPr/>
        </p:nvSpPr>
        <p:spPr>
          <a:xfrm>
            <a:off x="8229600" y="5872296"/>
            <a:ext cx="7543800" cy="3193182"/>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2000 – Big Data e Web</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Explosão de dados textuais com a internet.</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Avanço de técnicas de mineração de texto e PLN em larga escala.</a:t>
            </a:r>
          </a:p>
        </p:txBody>
      </p:sp>
    </p:spTree>
    <p:extLst>
      <p:ext uri="{BB962C8B-B14F-4D97-AF65-F5344CB8AC3E}">
        <p14:creationId xmlns:p14="http://schemas.microsoft.com/office/powerpoint/2010/main" val="1678312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174CF-B3EC-0DC1-D4A4-F7525699F91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EC9B1CF-D11C-A671-B163-367E3A2FFD5D}"/>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5B988F63-025E-930A-49C9-5C72B07B0ACC}"/>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320750DA-69E9-E9BA-5A93-5C17569B1042}"/>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0FD70FCF-B197-B23F-0B0A-EF5F6F14839C}"/>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7DF5563E-7E77-DA32-D036-0541BA00FF0E}"/>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6D9260C8-D2B7-1863-D271-6AA97F00664B}"/>
              </a:ext>
            </a:extLst>
          </p:cNvPr>
          <p:cNvSpPr txBox="1"/>
          <p:nvPr/>
        </p:nvSpPr>
        <p:spPr>
          <a:xfrm>
            <a:off x="12954000" y="1181100"/>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87ADF58A-1A09-6018-5BD1-6086CCF55993}"/>
              </a:ext>
            </a:extLst>
          </p:cNvPr>
          <p:cNvGrpSpPr/>
          <p:nvPr/>
        </p:nvGrpSpPr>
        <p:grpSpPr>
          <a:xfrm>
            <a:off x="8021217" y="840432"/>
            <a:ext cx="8351250" cy="3615085"/>
            <a:chOff x="0" y="0"/>
            <a:chExt cx="1695822" cy="255005"/>
          </a:xfrm>
        </p:grpSpPr>
        <p:sp>
          <p:nvSpPr>
            <p:cNvPr id="52" name="Freeform 6">
              <a:extLst>
                <a:ext uri="{FF2B5EF4-FFF2-40B4-BE49-F238E27FC236}">
                  <a16:creationId xmlns:a16="http://schemas.microsoft.com/office/drawing/2014/main" id="{F3F0A0DA-BABB-8D09-5BC0-1A89EA1BFF55}"/>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44304EEB-6ED4-FE17-709E-4DDB2B76E77A}"/>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594C3EF0-53A9-FAC9-6C6A-33047B7F5249}"/>
              </a:ext>
            </a:extLst>
          </p:cNvPr>
          <p:cNvGrpSpPr/>
          <p:nvPr/>
        </p:nvGrpSpPr>
        <p:grpSpPr>
          <a:xfrm>
            <a:off x="7868817" y="688032"/>
            <a:ext cx="8351250" cy="3615085"/>
            <a:chOff x="0" y="0"/>
            <a:chExt cx="1695822" cy="255005"/>
          </a:xfrm>
        </p:grpSpPr>
        <p:sp>
          <p:nvSpPr>
            <p:cNvPr id="55" name="Freeform 21">
              <a:extLst>
                <a:ext uri="{FF2B5EF4-FFF2-40B4-BE49-F238E27FC236}">
                  <a16:creationId xmlns:a16="http://schemas.microsoft.com/office/drawing/2014/main" id="{13B15753-851D-8988-9229-AF0AE431BD96}"/>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294FF1E8-7546-264F-D2F0-F788A773E295}"/>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6963EC72-1224-20C9-44F7-4DCD46C6FF60}"/>
              </a:ext>
            </a:extLst>
          </p:cNvPr>
          <p:cNvSpPr txBox="1"/>
          <p:nvPr/>
        </p:nvSpPr>
        <p:spPr>
          <a:xfrm>
            <a:off x="8249817" y="1020657"/>
            <a:ext cx="7696200" cy="3193182"/>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2010 – Era do Deep Learning</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Adoção de </a:t>
            </a:r>
            <a:r>
              <a:rPr lang="pt-BR" sz="3000" b="1" dirty="0" err="1">
                <a:solidFill>
                  <a:srgbClr val="000000"/>
                </a:solidFill>
                <a:latin typeface="Glacial Indifference"/>
                <a:ea typeface="Glacial Indifference"/>
                <a:cs typeface="Glacial Indifference"/>
                <a:sym typeface="Glacial Indifference"/>
              </a:rPr>
              <a:t>RNNs</a:t>
            </a:r>
            <a:r>
              <a:rPr lang="pt-BR" sz="3000" b="1" dirty="0">
                <a:solidFill>
                  <a:srgbClr val="000000"/>
                </a:solidFill>
                <a:latin typeface="Glacial Indifference"/>
                <a:ea typeface="Glacial Indifference"/>
                <a:cs typeface="Glacial Indifference"/>
                <a:sym typeface="Glacial Indifference"/>
              </a:rPr>
              <a:t>, </a:t>
            </a:r>
            <a:r>
              <a:rPr lang="pt-BR" sz="3000" b="1" dirty="0" err="1">
                <a:solidFill>
                  <a:srgbClr val="000000"/>
                </a:solidFill>
                <a:latin typeface="Glacial Indifference"/>
                <a:ea typeface="Glacial Indifference"/>
                <a:cs typeface="Glacial Indifference"/>
                <a:sym typeface="Glacial Indifference"/>
              </a:rPr>
              <a:t>LSTMs</a:t>
            </a:r>
            <a:r>
              <a:rPr lang="pt-BR" sz="3000" b="1" dirty="0">
                <a:solidFill>
                  <a:srgbClr val="000000"/>
                </a:solidFill>
                <a:latin typeface="Glacial Indifference"/>
                <a:ea typeface="Glacial Indifference"/>
                <a:cs typeface="Glacial Indifference"/>
                <a:sym typeface="Glacial Indifference"/>
              </a:rPr>
              <a:t> e word </a:t>
            </a:r>
            <a:r>
              <a:rPr lang="pt-BR" sz="3000" b="1" dirty="0" err="1">
                <a:solidFill>
                  <a:srgbClr val="000000"/>
                </a:solidFill>
                <a:latin typeface="Glacial Indifference"/>
                <a:ea typeface="Glacial Indifference"/>
                <a:cs typeface="Glacial Indifference"/>
                <a:sym typeface="Glacial Indifference"/>
              </a:rPr>
              <a:t>embeddings</a:t>
            </a:r>
            <a:r>
              <a:rPr lang="pt-BR" sz="3000" b="1" dirty="0">
                <a:solidFill>
                  <a:srgbClr val="000000"/>
                </a:solidFill>
                <a:latin typeface="Glacial Indifference"/>
                <a:ea typeface="Glacial Indifference"/>
                <a:cs typeface="Glacial Indifference"/>
                <a:sym typeface="Glacial Indifference"/>
              </a:rPr>
              <a:t> (Word2Vec, </a:t>
            </a:r>
            <a:r>
              <a:rPr lang="pt-BR" sz="3000" b="1" dirty="0" err="1">
                <a:solidFill>
                  <a:srgbClr val="000000"/>
                </a:solidFill>
                <a:latin typeface="Glacial Indifference"/>
                <a:ea typeface="Glacial Indifference"/>
                <a:cs typeface="Glacial Indifference"/>
                <a:sym typeface="Glacial Indifference"/>
              </a:rPr>
              <a:t>GloVe</a:t>
            </a:r>
            <a:r>
              <a:rPr lang="pt-BR" sz="3000" b="1" dirty="0">
                <a:solidFill>
                  <a:srgbClr val="000000"/>
                </a:solidFill>
                <a:latin typeface="Glacial Indifference"/>
                <a:ea typeface="Glacial Indifference"/>
                <a:cs typeface="Glacial Indifference"/>
                <a:sym typeface="Glacial Indifference"/>
              </a:rPr>
              <a:t>).</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Evolução de tradutores automáticos e assistentes de voz.</a:t>
            </a:r>
          </a:p>
        </p:txBody>
      </p:sp>
      <p:sp>
        <p:nvSpPr>
          <p:cNvPr id="58" name="TextBox 35">
            <a:extLst>
              <a:ext uri="{FF2B5EF4-FFF2-40B4-BE49-F238E27FC236}">
                <a16:creationId xmlns:a16="http://schemas.microsoft.com/office/drawing/2014/main" id="{3280C788-A9D1-7DF2-F5D7-80326574D678}"/>
              </a:ext>
            </a:extLst>
          </p:cNvPr>
          <p:cNvSpPr txBox="1"/>
          <p:nvPr/>
        </p:nvSpPr>
        <p:spPr>
          <a:xfrm>
            <a:off x="12954000" y="5600700"/>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913F1EC0-398D-0ACD-6D5E-D1E0FCB0AFEA}"/>
              </a:ext>
            </a:extLst>
          </p:cNvPr>
          <p:cNvGrpSpPr/>
          <p:nvPr/>
        </p:nvGrpSpPr>
        <p:grpSpPr>
          <a:xfrm>
            <a:off x="8021217" y="5260032"/>
            <a:ext cx="8351250" cy="4349758"/>
            <a:chOff x="0" y="0"/>
            <a:chExt cx="1695822" cy="255005"/>
          </a:xfrm>
        </p:grpSpPr>
        <p:sp>
          <p:nvSpPr>
            <p:cNvPr id="60" name="Freeform 6">
              <a:extLst>
                <a:ext uri="{FF2B5EF4-FFF2-40B4-BE49-F238E27FC236}">
                  <a16:creationId xmlns:a16="http://schemas.microsoft.com/office/drawing/2014/main" id="{F604790E-0D05-3B5F-E1CD-136419A00B1D}"/>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02F7528D-A319-CCCF-176E-1BCDFBA113E9}"/>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79C3F796-1657-ACE5-A1DE-B94C09E00BC8}"/>
              </a:ext>
            </a:extLst>
          </p:cNvPr>
          <p:cNvGrpSpPr/>
          <p:nvPr/>
        </p:nvGrpSpPr>
        <p:grpSpPr>
          <a:xfrm>
            <a:off x="7868817" y="5107632"/>
            <a:ext cx="8351250" cy="4349758"/>
            <a:chOff x="0" y="0"/>
            <a:chExt cx="1695822" cy="255005"/>
          </a:xfrm>
        </p:grpSpPr>
        <p:sp>
          <p:nvSpPr>
            <p:cNvPr id="63" name="Freeform 21">
              <a:extLst>
                <a:ext uri="{FF2B5EF4-FFF2-40B4-BE49-F238E27FC236}">
                  <a16:creationId xmlns:a16="http://schemas.microsoft.com/office/drawing/2014/main" id="{F9F4EAAF-09A1-E340-E501-690F2EE3FB17}"/>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6A208859-9478-76EA-1AF5-0EEA8AA0BE2D}"/>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2AA0F18D-8FCF-DC35-B518-9538E3EB2C99}"/>
              </a:ext>
            </a:extLst>
          </p:cNvPr>
          <p:cNvSpPr txBox="1"/>
          <p:nvPr/>
        </p:nvSpPr>
        <p:spPr>
          <a:xfrm>
            <a:off x="8173617" y="5440257"/>
            <a:ext cx="7772400" cy="4270400"/>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Dias </a:t>
            </a:r>
            <a:r>
              <a:rPr lang="en-US" sz="3000" b="1" dirty="0" err="1">
                <a:solidFill>
                  <a:srgbClr val="000000"/>
                </a:solidFill>
                <a:latin typeface="Glacial Indifference Bold" panose="020B0604020202020204" charset="0"/>
                <a:ea typeface="Glacial Indifference"/>
                <a:cs typeface="Glacial Indifference"/>
                <a:sym typeface="Glacial Indifference"/>
              </a:rPr>
              <a:t>atuais</a:t>
            </a:r>
            <a:r>
              <a:rPr lang="en-US" sz="3000" b="1" dirty="0">
                <a:solidFill>
                  <a:srgbClr val="000000"/>
                </a:solidFill>
                <a:latin typeface="Glacial Indifference Bold" panose="020B0604020202020204" charset="0"/>
                <a:ea typeface="Glacial Indifference"/>
                <a:cs typeface="Glacial Indifference"/>
                <a:sym typeface="Glacial Indifference"/>
              </a:rPr>
              <a:t> – </a:t>
            </a:r>
            <a:r>
              <a:rPr lang="en-US" sz="3000" b="1" dirty="0" err="1">
                <a:solidFill>
                  <a:srgbClr val="000000"/>
                </a:solidFill>
                <a:latin typeface="Glacial Indifference Bold" panose="020B0604020202020204" charset="0"/>
                <a:ea typeface="Glacial Indifference"/>
                <a:cs typeface="Glacial Indifference"/>
                <a:sym typeface="Glacial Indifference"/>
              </a:rPr>
              <a:t>Modelos</a:t>
            </a:r>
            <a:r>
              <a:rPr lang="en-US" sz="3000" b="1" dirty="0">
                <a:solidFill>
                  <a:srgbClr val="000000"/>
                </a:solidFill>
                <a:latin typeface="Glacial Indifference Bold" panose="020B0604020202020204" charset="0"/>
                <a:ea typeface="Glacial Indifference"/>
                <a:cs typeface="Glacial Indifference"/>
                <a:sym typeface="Glacial Indifference"/>
              </a:rPr>
              <a:t> pré-</a:t>
            </a:r>
            <a:r>
              <a:rPr lang="en-US" sz="3000" b="1" dirty="0" err="1">
                <a:solidFill>
                  <a:srgbClr val="000000"/>
                </a:solidFill>
                <a:latin typeface="Glacial Indifference Bold" panose="020B0604020202020204" charset="0"/>
                <a:ea typeface="Glacial Indifference"/>
                <a:cs typeface="Glacial Indifference"/>
                <a:sym typeface="Glacial Indifference"/>
              </a:rPr>
              <a:t>treinados</a:t>
            </a:r>
            <a:r>
              <a:rPr lang="en-US" sz="3000" b="1" dirty="0">
                <a:solidFill>
                  <a:srgbClr val="000000"/>
                </a:solidFill>
                <a:latin typeface="Glacial Indifference Bold" panose="020B0604020202020204" charset="0"/>
                <a:ea typeface="Glacial Indifference"/>
                <a:cs typeface="Glacial Indifference"/>
                <a:sym typeface="Glacial Indifference"/>
              </a:rPr>
              <a:t> e transformers</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Lançamento de BERT, GPT, T5, entre outros.</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PLN alcança resultados próximos da compreensão humana em várias tarefas.</a:t>
            </a:r>
          </a:p>
          <a:p>
            <a:pPr marL="457200" indent="-457200" algn="just">
              <a:lnSpc>
                <a:spcPts val="4200"/>
              </a:lnSpc>
              <a:spcBef>
                <a:spcPct val="0"/>
              </a:spcBef>
              <a:buFont typeface="Arial" panose="020B0604020202020204" pitchFamily="34" charset="0"/>
              <a:buChar char="•"/>
            </a:pPr>
            <a:endParaRPr lang="pt-BR" sz="3000" b="1" dirty="0">
              <a:solidFill>
                <a:srgbClr val="000000"/>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62051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a:extLst>
            <a:ext uri="{FF2B5EF4-FFF2-40B4-BE49-F238E27FC236}">
              <a16:creationId xmlns:a16="http://schemas.microsoft.com/office/drawing/2014/main" id="{80273E9D-B59E-CD39-D40B-B5F6B48FE6FC}"/>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532C4B26-090D-9A71-D868-5675CC28FBF4}"/>
              </a:ext>
            </a:extLst>
          </p:cNvPr>
          <p:cNvGrpSpPr/>
          <p:nvPr/>
        </p:nvGrpSpPr>
        <p:grpSpPr>
          <a:xfrm>
            <a:off x="752467" y="3684083"/>
            <a:ext cx="16925933" cy="3593017"/>
            <a:chOff x="0" y="0"/>
            <a:chExt cx="2133359" cy="849023"/>
          </a:xfrm>
        </p:grpSpPr>
        <p:sp>
          <p:nvSpPr>
            <p:cNvPr id="5" name="Freeform 5">
              <a:extLst>
                <a:ext uri="{FF2B5EF4-FFF2-40B4-BE49-F238E27FC236}">
                  <a16:creationId xmlns:a16="http://schemas.microsoft.com/office/drawing/2014/main" id="{EF9ECF64-C61F-9799-71DF-2E16636C7F8F}"/>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2E2D2D"/>
            </a:solidFill>
            <a:ln w="38100" cap="rnd">
              <a:solidFill>
                <a:srgbClr val="2E2D2D"/>
              </a:solidFill>
              <a:prstDash val="solid"/>
              <a:round/>
            </a:ln>
          </p:spPr>
          <p:txBody>
            <a:bodyPr/>
            <a:lstStyle/>
            <a:p>
              <a:endParaRPr lang="pt-BR"/>
            </a:p>
          </p:txBody>
        </p:sp>
        <p:sp>
          <p:nvSpPr>
            <p:cNvPr id="6" name="TextBox 6">
              <a:extLst>
                <a:ext uri="{FF2B5EF4-FFF2-40B4-BE49-F238E27FC236}">
                  <a16:creationId xmlns:a16="http://schemas.microsoft.com/office/drawing/2014/main" id="{4DC8CFF8-FD04-0117-2E02-5F0B86535B25}"/>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53771C78-6A14-1CC5-FA27-73A37159469D}"/>
              </a:ext>
            </a:extLst>
          </p:cNvPr>
          <p:cNvGrpSpPr/>
          <p:nvPr/>
        </p:nvGrpSpPr>
        <p:grpSpPr>
          <a:xfrm>
            <a:off x="609600" y="3531683"/>
            <a:ext cx="16925933" cy="3593017"/>
            <a:chOff x="0" y="0"/>
            <a:chExt cx="2133359" cy="849023"/>
          </a:xfrm>
        </p:grpSpPr>
        <p:sp>
          <p:nvSpPr>
            <p:cNvPr id="8" name="Freeform 8">
              <a:extLst>
                <a:ext uri="{FF2B5EF4-FFF2-40B4-BE49-F238E27FC236}">
                  <a16:creationId xmlns:a16="http://schemas.microsoft.com/office/drawing/2014/main" id="{79E9B427-ABE7-1CE7-347D-4F0F2FDC9DD1}"/>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9" name="TextBox 9">
              <a:extLst>
                <a:ext uri="{FF2B5EF4-FFF2-40B4-BE49-F238E27FC236}">
                  <a16:creationId xmlns:a16="http://schemas.microsoft.com/office/drawing/2014/main" id="{E2D3F7D6-82EC-F643-6296-CB661D3017EF}"/>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3" name="TextBox 3">
            <a:extLst>
              <a:ext uri="{FF2B5EF4-FFF2-40B4-BE49-F238E27FC236}">
                <a16:creationId xmlns:a16="http://schemas.microsoft.com/office/drawing/2014/main" id="{EAB548EA-421A-9545-2C3B-81F298456330}"/>
              </a:ext>
            </a:extLst>
          </p:cNvPr>
          <p:cNvSpPr txBox="1"/>
          <p:nvPr/>
        </p:nvSpPr>
        <p:spPr>
          <a:xfrm>
            <a:off x="752467" y="4102666"/>
            <a:ext cx="16900158" cy="1644168"/>
          </a:xfrm>
          <a:prstGeom prst="rect">
            <a:avLst/>
          </a:prstGeom>
        </p:spPr>
        <p:txBody>
          <a:bodyPr wrap="square" lIns="0" tIns="0" rIns="0" bIns="0" rtlCol="0" anchor="t">
            <a:spAutoFit/>
          </a:bodyPr>
          <a:lstStyle/>
          <a:p>
            <a:pPr algn="ctr">
              <a:lnSpc>
                <a:spcPts val="13999"/>
              </a:lnSpc>
            </a:pPr>
            <a:r>
              <a:rPr lang="en-US" sz="10000" dirty="0">
                <a:solidFill>
                  <a:srgbClr val="2E2D2D"/>
                </a:solidFill>
                <a:latin typeface="Squada One"/>
                <a:ea typeface="Squada One"/>
                <a:cs typeface="Squada One"/>
                <a:sym typeface="Squada One"/>
              </a:rPr>
              <a:t>ABORDAGENS DO PLN</a:t>
            </a:r>
          </a:p>
        </p:txBody>
      </p:sp>
    </p:spTree>
    <p:extLst>
      <p:ext uri="{BB962C8B-B14F-4D97-AF65-F5344CB8AC3E}">
        <p14:creationId xmlns:p14="http://schemas.microsoft.com/office/powerpoint/2010/main" val="760034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ABB10-CF4F-7A5E-D1DB-24548408B1B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65A4A64-03A8-5D51-64A2-DAED9742C8D3}"/>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F0416A9F-F8E5-1A84-A7B9-FA4230E541C7}"/>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AC6901B7-E3F5-8BC1-57C2-61F65A701FCB}"/>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B843A9C7-3D5D-57ED-C31A-A8503DD34CA7}"/>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ABORDAGENS DO PLN</a:t>
            </a:r>
          </a:p>
        </p:txBody>
      </p:sp>
      <p:grpSp>
        <p:nvGrpSpPr>
          <p:cNvPr id="11" name="Group 5">
            <a:extLst>
              <a:ext uri="{FF2B5EF4-FFF2-40B4-BE49-F238E27FC236}">
                <a16:creationId xmlns:a16="http://schemas.microsoft.com/office/drawing/2014/main" id="{36C0BA5A-655E-FAD9-4D9B-FFF4FE42182E}"/>
              </a:ext>
            </a:extLst>
          </p:cNvPr>
          <p:cNvGrpSpPr/>
          <p:nvPr/>
        </p:nvGrpSpPr>
        <p:grpSpPr>
          <a:xfrm>
            <a:off x="8001000" y="1272472"/>
            <a:ext cx="8351250" cy="1255798"/>
            <a:chOff x="0" y="0"/>
            <a:chExt cx="1695822" cy="255005"/>
          </a:xfrm>
        </p:grpSpPr>
        <p:sp>
          <p:nvSpPr>
            <p:cNvPr id="12" name="Freeform 6">
              <a:extLst>
                <a:ext uri="{FF2B5EF4-FFF2-40B4-BE49-F238E27FC236}">
                  <a16:creationId xmlns:a16="http://schemas.microsoft.com/office/drawing/2014/main" id="{550C9DEC-2246-343B-7E00-485E3BD896CB}"/>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3" name="TextBox 7">
              <a:extLst>
                <a:ext uri="{FF2B5EF4-FFF2-40B4-BE49-F238E27FC236}">
                  <a16:creationId xmlns:a16="http://schemas.microsoft.com/office/drawing/2014/main" id="{DFB6E747-3D6E-8EB0-6BA8-DAB8AA64207D}"/>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14" name="Group 8">
            <a:extLst>
              <a:ext uri="{FF2B5EF4-FFF2-40B4-BE49-F238E27FC236}">
                <a16:creationId xmlns:a16="http://schemas.microsoft.com/office/drawing/2014/main" id="{8F6A3224-85A5-48E3-02E9-9A694A07D1F2}"/>
              </a:ext>
            </a:extLst>
          </p:cNvPr>
          <p:cNvGrpSpPr/>
          <p:nvPr/>
        </p:nvGrpSpPr>
        <p:grpSpPr>
          <a:xfrm>
            <a:off x="7924800" y="8170074"/>
            <a:ext cx="8351250" cy="1255798"/>
            <a:chOff x="0" y="0"/>
            <a:chExt cx="1695822" cy="255005"/>
          </a:xfrm>
        </p:grpSpPr>
        <p:sp>
          <p:nvSpPr>
            <p:cNvPr id="15" name="Freeform 9">
              <a:extLst>
                <a:ext uri="{FF2B5EF4-FFF2-40B4-BE49-F238E27FC236}">
                  <a16:creationId xmlns:a16="http://schemas.microsoft.com/office/drawing/2014/main" id="{59D2424F-7C89-DBDA-3463-71DF50446EFA}"/>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6" name="TextBox 10">
              <a:extLst>
                <a:ext uri="{FF2B5EF4-FFF2-40B4-BE49-F238E27FC236}">
                  <a16:creationId xmlns:a16="http://schemas.microsoft.com/office/drawing/2014/main" id="{DC1ED6A5-93C2-085A-B0FA-21C4573BB5B1}"/>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17" name="Group 11">
            <a:extLst>
              <a:ext uri="{FF2B5EF4-FFF2-40B4-BE49-F238E27FC236}">
                <a16:creationId xmlns:a16="http://schemas.microsoft.com/office/drawing/2014/main" id="{1CF3CE9F-8079-92FA-1C7F-1E1CBD63EEBA}"/>
              </a:ext>
            </a:extLst>
          </p:cNvPr>
          <p:cNvGrpSpPr/>
          <p:nvPr/>
        </p:nvGrpSpPr>
        <p:grpSpPr>
          <a:xfrm>
            <a:off x="7955550" y="5884074"/>
            <a:ext cx="8351250" cy="1255798"/>
            <a:chOff x="0" y="0"/>
            <a:chExt cx="1695822" cy="255005"/>
          </a:xfrm>
        </p:grpSpPr>
        <p:sp>
          <p:nvSpPr>
            <p:cNvPr id="18" name="Freeform 12">
              <a:extLst>
                <a:ext uri="{FF2B5EF4-FFF2-40B4-BE49-F238E27FC236}">
                  <a16:creationId xmlns:a16="http://schemas.microsoft.com/office/drawing/2014/main" id="{40123331-B7E9-71F3-DB3E-A0DC8133511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9" name="TextBox 13">
              <a:extLst>
                <a:ext uri="{FF2B5EF4-FFF2-40B4-BE49-F238E27FC236}">
                  <a16:creationId xmlns:a16="http://schemas.microsoft.com/office/drawing/2014/main" id="{A852F46D-F560-507D-16A4-AE54B78C1847}"/>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3" name="Group 14">
            <a:extLst>
              <a:ext uri="{FF2B5EF4-FFF2-40B4-BE49-F238E27FC236}">
                <a16:creationId xmlns:a16="http://schemas.microsoft.com/office/drawing/2014/main" id="{F225C52F-EC4E-6EAC-2975-F73E9FD34174}"/>
              </a:ext>
            </a:extLst>
          </p:cNvPr>
          <p:cNvGrpSpPr/>
          <p:nvPr/>
        </p:nvGrpSpPr>
        <p:grpSpPr>
          <a:xfrm>
            <a:off x="8001000" y="3558472"/>
            <a:ext cx="8351250" cy="1255798"/>
            <a:chOff x="0" y="0"/>
            <a:chExt cx="1695822" cy="255005"/>
          </a:xfrm>
        </p:grpSpPr>
        <p:sp>
          <p:nvSpPr>
            <p:cNvPr id="24" name="Freeform 15">
              <a:extLst>
                <a:ext uri="{FF2B5EF4-FFF2-40B4-BE49-F238E27FC236}">
                  <a16:creationId xmlns:a16="http://schemas.microsoft.com/office/drawing/2014/main" id="{84E2C650-3ED9-75EE-AEB0-218F4ED89297}"/>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25" name="TextBox 16">
              <a:extLst>
                <a:ext uri="{FF2B5EF4-FFF2-40B4-BE49-F238E27FC236}">
                  <a16:creationId xmlns:a16="http://schemas.microsoft.com/office/drawing/2014/main" id="{FB86B416-0C03-6B7E-536F-FB8CE94ADD2C}"/>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6" name="Group 20">
            <a:extLst>
              <a:ext uri="{FF2B5EF4-FFF2-40B4-BE49-F238E27FC236}">
                <a16:creationId xmlns:a16="http://schemas.microsoft.com/office/drawing/2014/main" id="{CEFFEF19-E425-1A32-5473-630E17F53D81}"/>
              </a:ext>
            </a:extLst>
          </p:cNvPr>
          <p:cNvGrpSpPr/>
          <p:nvPr/>
        </p:nvGrpSpPr>
        <p:grpSpPr>
          <a:xfrm>
            <a:off x="7848600" y="1120072"/>
            <a:ext cx="8351250" cy="1255798"/>
            <a:chOff x="0" y="0"/>
            <a:chExt cx="1695822" cy="255005"/>
          </a:xfrm>
        </p:grpSpPr>
        <p:sp>
          <p:nvSpPr>
            <p:cNvPr id="27" name="Freeform 21">
              <a:extLst>
                <a:ext uri="{FF2B5EF4-FFF2-40B4-BE49-F238E27FC236}">
                  <a16:creationId xmlns:a16="http://schemas.microsoft.com/office/drawing/2014/main" id="{32C2D2F8-2217-5F49-A69C-1F4182450AA2}"/>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28" name="TextBox 22">
              <a:extLst>
                <a:ext uri="{FF2B5EF4-FFF2-40B4-BE49-F238E27FC236}">
                  <a16:creationId xmlns:a16="http://schemas.microsoft.com/office/drawing/2014/main" id="{178C6960-9D42-8136-D117-58DF23502978}"/>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9" name="Group 23">
            <a:extLst>
              <a:ext uri="{FF2B5EF4-FFF2-40B4-BE49-F238E27FC236}">
                <a16:creationId xmlns:a16="http://schemas.microsoft.com/office/drawing/2014/main" id="{9543C9E2-ED92-3E6E-37D2-80BE10506DA2}"/>
              </a:ext>
            </a:extLst>
          </p:cNvPr>
          <p:cNvGrpSpPr/>
          <p:nvPr/>
        </p:nvGrpSpPr>
        <p:grpSpPr>
          <a:xfrm>
            <a:off x="7772400" y="8017674"/>
            <a:ext cx="8351250" cy="1255798"/>
            <a:chOff x="0" y="0"/>
            <a:chExt cx="1695822" cy="255005"/>
          </a:xfrm>
        </p:grpSpPr>
        <p:sp>
          <p:nvSpPr>
            <p:cNvPr id="30" name="Freeform 24">
              <a:extLst>
                <a:ext uri="{FF2B5EF4-FFF2-40B4-BE49-F238E27FC236}">
                  <a16:creationId xmlns:a16="http://schemas.microsoft.com/office/drawing/2014/main" id="{F082E30F-1DC3-4BC4-79A8-6083F75137F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1" name="TextBox 25">
              <a:extLst>
                <a:ext uri="{FF2B5EF4-FFF2-40B4-BE49-F238E27FC236}">
                  <a16:creationId xmlns:a16="http://schemas.microsoft.com/office/drawing/2014/main" id="{0BD1416F-3D59-BF20-4729-102537A18FE8}"/>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3" name="Group 26">
            <a:extLst>
              <a:ext uri="{FF2B5EF4-FFF2-40B4-BE49-F238E27FC236}">
                <a16:creationId xmlns:a16="http://schemas.microsoft.com/office/drawing/2014/main" id="{D4A9DE29-0A36-85E7-E78C-FFB4E7A552AA}"/>
              </a:ext>
            </a:extLst>
          </p:cNvPr>
          <p:cNvGrpSpPr/>
          <p:nvPr/>
        </p:nvGrpSpPr>
        <p:grpSpPr>
          <a:xfrm>
            <a:off x="7803150" y="5731674"/>
            <a:ext cx="8351250" cy="1255798"/>
            <a:chOff x="0" y="0"/>
            <a:chExt cx="1695822" cy="255005"/>
          </a:xfrm>
        </p:grpSpPr>
        <p:sp>
          <p:nvSpPr>
            <p:cNvPr id="34" name="Freeform 27">
              <a:extLst>
                <a:ext uri="{FF2B5EF4-FFF2-40B4-BE49-F238E27FC236}">
                  <a16:creationId xmlns:a16="http://schemas.microsoft.com/office/drawing/2014/main" id="{22C6BA7A-B3AA-FCF6-7EB0-786969EAC90F}"/>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5" name="TextBox 28">
              <a:extLst>
                <a:ext uri="{FF2B5EF4-FFF2-40B4-BE49-F238E27FC236}">
                  <a16:creationId xmlns:a16="http://schemas.microsoft.com/office/drawing/2014/main" id="{157AA40A-5EF5-9618-6458-42B8E5F610AE}"/>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6" name="Group 29">
            <a:extLst>
              <a:ext uri="{FF2B5EF4-FFF2-40B4-BE49-F238E27FC236}">
                <a16:creationId xmlns:a16="http://schemas.microsoft.com/office/drawing/2014/main" id="{C96D014A-147A-2DBA-311D-1D779F9E8BF8}"/>
              </a:ext>
            </a:extLst>
          </p:cNvPr>
          <p:cNvGrpSpPr/>
          <p:nvPr/>
        </p:nvGrpSpPr>
        <p:grpSpPr>
          <a:xfrm>
            <a:off x="7848600" y="3406072"/>
            <a:ext cx="8351250" cy="1255798"/>
            <a:chOff x="0" y="0"/>
            <a:chExt cx="1695822" cy="255005"/>
          </a:xfrm>
        </p:grpSpPr>
        <p:sp>
          <p:nvSpPr>
            <p:cNvPr id="37" name="Freeform 30">
              <a:extLst>
                <a:ext uri="{FF2B5EF4-FFF2-40B4-BE49-F238E27FC236}">
                  <a16:creationId xmlns:a16="http://schemas.microsoft.com/office/drawing/2014/main" id="{679DC208-D755-FE0D-3F1B-DDE61AC88374}"/>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8" name="TextBox 31">
              <a:extLst>
                <a:ext uri="{FF2B5EF4-FFF2-40B4-BE49-F238E27FC236}">
                  <a16:creationId xmlns:a16="http://schemas.microsoft.com/office/drawing/2014/main" id="{EAE35072-77D9-1795-72BE-AF23545D2D59}"/>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39" name="TextBox 35">
            <a:extLst>
              <a:ext uri="{FF2B5EF4-FFF2-40B4-BE49-F238E27FC236}">
                <a16:creationId xmlns:a16="http://schemas.microsoft.com/office/drawing/2014/main" id="{4E843F11-5D7D-208C-75F7-8555BB8D5119}"/>
              </a:ext>
            </a:extLst>
          </p:cNvPr>
          <p:cNvSpPr txBox="1"/>
          <p:nvPr/>
        </p:nvSpPr>
        <p:spPr>
          <a:xfrm>
            <a:off x="8649198" y="1452696"/>
            <a:ext cx="6750053" cy="500137"/>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Glacial Indifference"/>
                <a:ea typeface="Glacial Indifference"/>
                <a:cs typeface="Glacial Indifference"/>
                <a:sym typeface="Glacial Indifference"/>
              </a:rPr>
              <a:t>ABORDAGEM SIMBÓLICA</a:t>
            </a:r>
            <a:endParaRPr lang="pt-BR" sz="3000" b="1" dirty="0">
              <a:solidFill>
                <a:srgbClr val="000000"/>
              </a:solidFill>
              <a:latin typeface="Glacial Indifference"/>
              <a:ea typeface="Glacial Indifference"/>
              <a:cs typeface="Glacial Indifference"/>
              <a:sym typeface="Glacial Indifference"/>
            </a:endParaRPr>
          </a:p>
        </p:txBody>
      </p:sp>
      <p:sp>
        <p:nvSpPr>
          <p:cNvPr id="40" name="TextBox 36">
            <a:extLst>
              <a:ext uri="{FF2B5EF4-FFF2-40B4-BE49-F238E27FC236}">
                <a16:creationId xmlns:a16="http://schemas.microsoft.com/office/drawing/2014/main" id="{D3128C24-8ADF-0BAB-8DCB-350AF66CD45B}"/>
              </a:ext>
            </a:extLst>
          </p:cNvPr>
          <p:cNvSpPr txBox="1"/>
          <p:nvPr/>
        </p:nvSpPr>
        <p:spPr>
          <a:xfrm>
            <a:off x="8649198" y="3738696"/>
            <a:ext cx="6750053" cy="500137"/>
          </a:xfrm>
          <a:prstGeom prst="rect">
            <a:avLst/>
          </a:prstGeom>
        </p:spPr>
        <p:txBody>
          <a:bodyPr lIns="0" tIns="0" rIns="0" bIns="0" rtlCol="0" anchor="t">
            <a:spAutoFit/>
          </a:bodyPr>
          <a:lstStyle/>
          <a:p>
            <a:pPr algn="ctr">
              <a:lnSpc>
                <a:spcPts val="4200"/>
              </a:lnSpc>
              <a:spcBef>
                <a:spcPct val="0"/>
              </a:spcBef>
            </a:pPr>
            <a:r>
              <a:rPr lang="pt-BR" sz="3000" b="1" dirty="0">
                <a:solidFill>
                  <a:srgbClr val="000000"/>
                </a:solidFill>
                <a:latin typeface="Glacial Indifference"/>
                <a:ea typeface="Glacial Indifference"/>
                <a:cs typeface="Glacial Indifference"/>
                <a:sym typeface="Glacial Indifference"/>
              </a:rPr>
              <a:t>ABORDAGEM ESTATÍSTICA</a:t>
            </a:r>
            <a:endParaRPr lang="en-US" sz="3000" b="1" dirty="0">
              <a:solidFill>
                <a:srgbClr val="000000"/>
              </a:solidFill>
              <a:latin typeface="Glacial Indifference"/>
              <a:ea typeface="Glacial Indifference"/>
              <a:cs typeface="Glacial Indifference"/>
              <a:sym typeface="Glacial Indifference"/>
            </a:endParaRPr>
          </a:p>
        </p:txBody>
      </p:sp>
      <p:sp>
        <p:nvSpPr>
          <p:cNvPr id="42" name="TextBox 37">
            <a:extLst>
              <a:ext uri="{FF2B5EF4-FFF2-40B4-BE49-F238E27FC236}">
                <a16:creationId xmlns:a16="http://schemas.microsoft.com/office/drawing/2014/main" id="{64A2E26B-DF0F-C19A-9075-FC762BC8A6F9}"/>
              </a:ext>
            </a:extLst>
          </p:cNvPr>
          <p:cNvSpPr txBox="1"/>
          <p:nvPr/>
        </p:nvSpPr>
        <p:spPr>
          <a:xfrm>
            <a:off x="8603748" y="6064297"/>
            <a:ext cx="6750053" cy="500137"/>
          </a:xfrm>
          <a:prstGeom prst="rect">
            <a:avLst/>
          </a:prstGeom>
        </p:spPr>
        <p:txBody>
          <a:bodyPr lIns="0" tIns="0" rIns="0" bIns="0" rtlCol="0" anchor="t">
            <a:spAutoFit/>
          </a:bodyPr>
          <a:lstStyle/>
          <a:p>
            <a:pPr algn="ctr">
              <a:lnSpc>
                <a:spcPts val="4200"/>
              </a:lnSpc>
              <a:spcBef>
                <a:spcPct val="0"/>
              </a:spcBef>
            </a:pPr>
            <a:r>
              <a:rPr lang="pt-BR" sz="3000" b="1" dirty="0">
                <a:solidFill>
                  <a:srgbClr val="000000"/>
                </a:solidFill>
                <a:latin typeface="Glacial Indifference"/>
                <a:ea typeface="Glacial Indifference"/>
                <a:cs typeface="Glacial Indifference"/>
                <a:sym typeface="Glacial Indifference"/>
              </a:rPr>
              <a:t>ABORDAGEM CONEXIONISTA</a:t>
            </a:r>
            <a:endParaRPr lang="en-US" sz="3000" b="1" dirty="0">
              <a:solidFill>
                <a:srgbClr val="000000"/>
              </a:solidFill>
              <a:latin typeface="Glacial Indifference"/>
              <a:ea typeface="Glacial Indifference"/>
              <a:cs typeface="Glacial Indifference"/>
              <a:sym typeface="Glacial Indifference"/>
            </a:endParaRPr>
          </a:p>
        </p:txBody>
      </p:sp>
      <p:sp>
        <p:nvSpPr>
          <p:cNvPr id="43" name="TextBox 38">
            <a:extLst>
              <a:ext uri="{FF2B5EF4-FFF2-40B4-BE49-F238E27FC236}">
                <a16:creationId xmlns:a16="http://schemas.microsoft.com/office/drawing/2014/main" id="{41B989A3-0D02-F037-2062-8AC961B189A8}"/>
              </a:ext>
            </a:extLst>
          </p:cNvPr>
          <p:cNvSpPr txBox="1"/>
          <p:nvPr/>
        </p:nvSpPr>
        <p:spPr>
          <a:xfrm>
            <a:off x="8572998" y="8350298"/>
            <a:ext cx="6750053" cy="500137"/>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Glacial Indifference"/>
                <a:ea typeface="Glacial Indifference"/>
                <a:cs typeface="Glacial Indifference"/>
                <a:sym typeface="Glacial Indifference"/>
              </a:rPr>
              <a:t>ABORDAGEM HÍBRIDA</a:t>
            </a:r>
          </a:p>
        </p:txBody>
      </p:sp>
      <p:sp>
        <p:nvSpPr>
          <p:cNvPr id="5" name="Freeform 2">
            <a:extLst>
              <a:ext uri="{FF2B5EF4-FFF2-40B4-BE49-F238E27FC236}">
                <a16:creationId xmlns:a16="http://schemas.microsoft.com/office/drawing/2014/main" id="{50870A63-3A38-AFCF-E968-B6DCA93A4B8A}"/>
              </a:ext>
            </a:extLst>
          </p:cNvPr>
          <p:cNvSpPr/>
          <p:nvPr/>
        </p:nvSpPr>
        <p:spPr>
          <a:xfrm>
            <a:off x="281169" y="4987876"/>
            <a:ext cx="5290523" cy="4303991"/>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extLst>
      <p:ext uri="{BB962C8B-B14F-4D97-AF65-F5344CB8AC3E}">
        <p14:creationId xmlns:p14="http://schemas.microsoft.com/office/powerpoint/2010/main" val="529747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1181100"/>
            <a:ext cx="8115300" cy="8229600"/>
            <a:chOff x="0" y="0"/>
            <a:chExt cx="2137363" cy="2167467"/>
          </a:xfrm>
        </p:grpSpPr>
        <p:sp>
          <p:nvSpPr>
            <p:cNvPr id="3" name="Freeform 3"/>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8115300" cy="8229600"/>
            <a:chOff x="0" y="0"/>
            <a:chExt cx="2137363" cy="2167467"/>
          </a:xfrm>
        </p:grpSpPr>
        <p:sp>
          <p:nvSpPr>
            <p:cNvPr id="6" name="Freeform 6"/>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9639865" y="1738565"/>
            <a:ext cx="7619435" cy="6809870"/>
          </a:xfrm>
          <a:custGeom>
            <a:avLst/>
            <a:gdLst/>
            <a:ahLst/>
            <a:cxnLst/>
            <a:rect l="l" t="t" r="r" b="b"/>
            <a:pathLst>
              <a:path w="7619435" h="6809870">
                <a:moveTo>
                  <a:pt x="7619435" y="0"/>
                </a:moveTo>
                <a:lnTo>
                  <a:pt x="0" y="0"/>
                </a:lnTo>
                <a:lnTo>
                  <a:pt x="0" y="6809870"/>
                </a:lnTo>
                <a:lnTo>
                  <a:pt x="7619435" y="6809870"/>
                </a:lnTo>
                <a:lnTo>
                  <a:pt x="761943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787468" y="3963459"/>
            <a:ext cx="6878174" cy="4581525"/>
          </a:xfrm>
          <a:prstGeom prst="rect">
            <a:avLst/>
          </a:prstGeom>
        </p:spPr>
        <p:txBody>
          <a:bodyPr lIns="0" tIns="0" rIns="0" bIns="0" rtlCol="0" anchor="t">
            <a:spAutoFit/>
          </a:bodyPr>
          <a:lstStyle/>
          <a:p>
            <a:pPr algn="l">
              <a:lnSpc>
                <a:spcPts val="3600"/>
              </a:lnSpc>
            </a:pPr>
            <a:r>
              <a:rPr lang="en-US" sz="3000" dirty="0">
                <a:solidFill>
                  <a:srgbClr val="F1F5F8"/>
                </a:solidFill>
                <a:latin typeface="Glacial Indifference"/>
                <a:ea typeface="Glacial Indifference"/>
                <a:cs typeface="Glacial Indifference"/>
                <a:sym typeface="Glacial Indifference"/>
              </a:rPr>
              <a:t>Artificial Intelligence (AI) refers to </a:t>
            </a:r>
            <a:r>
              <a:rPr lang="en-US" sz="3000" b="1" dirty="0">
                <a:solidFill>
                  <a:srgbClr val="F1F5F8"/>
                </a:solidFill>
                <a:latin typeface="Glacial Indifference Bold"/>
                <a:ea typeface="Glacial Indifference Bold"/>
                <a:cs typeface="Glacial Indifference Bold"/>
                <a:sym typeface="Glacial Indifference Bold"/>
              </a:rPr>
              <a:t>computer systems </a:t>
            </a:r>
            <a:r>
              <a:rPr lang="en-US" sz="3000" dirty="0">
                <a:solidFill>
                  <a:srgbClr val="F1F5F8"/>
                </a:solidFill>
                <a:latin typeface="Glacial Indifference"/>
                <a:ea typeface="Glacial Indifference"/>
                <a:cs typeface="Glacial Indifference"/>
                <a:sym typeface="Glacial Indifference"/>
              </a:rPr>
              <a:t>or </a:t>
            </a:r>
            <a:r>
              <a:rPr lang="en-US" sz="3000" b="1" dirty="0">
                <a:solidFill>
                  <a:srgbClr val="F1F5F8"/>
                </a:solidFill>
                <a:latin typeface="Glacial Indifference Bold"/>
                <a:ea typeface="Glacial Indifference Bold"/>
                <a:cs typeface="Glacial Indifference Bold"/>
                <a:sym typeface="Glacial Indifference Bold"/>
              </a:rPr>
              <a:t>machines </a:t>
            </a:r>
            <a:r>
              <a:rPr lang="en-US" sz="3000" dirty="0">
                <a:solidFill>
                  <a:srgbClr val="F1F5F8"/>
                </a:solidFill>
                <a:latin typeface="Glacial Indifference"/>
                <a:ea typeface="Glacial Indifference"/>
                <a:cs typeface="Glacial Indifference"/>
                <a:sym typeface="Glacial Indifference"/>
              </a:rPr>
              <a:t>that are designed to mimic </a:t>
            </a:r>
            <a:r>
              <a:rPr lang="en-US" sz="3000" b="1" dirty="0">
                <a:solidFill>
                  <a:srgbClr val="F1F5F8"/>
                </a:solidFill>
                <a:latin typeface="Glacial Indifference Bold"/>
                <a:ea typeface="Glacial Indifference Bold"/>
                <a:cs typeface="Glacial Indifference Bold"/>
                <a:sym typeface="Glacial Indifference Bold"/>
              </a:rPr>
              <a:t>human intelligence</a:t>
            </a:r>
            <a:r>
              <a:rPr lang="en-US" sz="3000" dirty="0">
                <a:solidFill>
                  <a:srgbClr val="F1F5F8"/>
                </a:solidFill>
                <a:latin typeface="Glacial Indifference"/>
                <a:ea typeface="Glacial Indifference"/>
                <a:cs typeface="Glacial Indifference"/>
                <a:sym typeface="Glacial Indifference"/>
              </a:rPr>
              <a:t>, allowing them to perform tasks that typically require human thought. </a:t>
            </a:r>
          </a:p>
          <a:p>
            <a:pPr algn="l">
              <a:lnSpc>
                <a:spcPts val="3600"/>
              </a:lnSpc>
            </a:pPr>
            <a:endParaRPr lang="en-US" sz="3000" dirty="0">
              <a:solidFill>
                <a:srgbClr val="F1F5F8"/>
              </a:solidFill>
              <a:latin typeface="Glacial Indifference"/>
              <a:ea typeface="Glacial Indifference"/>
              <a:cs typeface="Glacial Indifference"/>
              <a:sym typeface="Glacial Indifference"/>
            </a:endParaRPr>
          </a:p>
          <a:p>
            <a:pPr algn="l">
              <a:lnSpc>
                <a:spcPts val="3600"/>
              </a:lnSpc>
            </a:pPr>
            <a:r>
              <a:rPr lang="en-US" sz="3000" dirty="0">
                <a:solidFill>
                  <a:srgbClr val="F1F5F8"/>
                </a:solidFill>
                <a:latin typeface="Glacial Indifference"/>
                <a:ea typeface="Glacial Indifference"/>
                <a:cs typeface="Glacial Indifference"/>
                <a:sym typeface="Glacial Indifference"/>
              </a:rPr>
              <a:t>These </a:t>
            </a:r>
            <a:r>
              <a:rPr lang="en-US" sz="3000" b="1" dirty="0">
                <a:solidFill>
                  <a:srgbClr val="F1F5F8"/>
                </a:solidFill>
                <a:latin typeface="Glacial Indifference Bold"/>
                <a:ea typeface="Glacial Indifference Bold"/>
                <a:cs typeface="Glacial Indifference Bold"/>
                <a:sym typeface="Glacial Indifference Bold"/>
              </a:rPr>
              <a:t>tasks </a:t>
            </a:r>
            <a:r>
              <a:rPr lang="en-US" sz="3000" dirty="0">
                <a:solidFill>
                  <a:srgbClr val="F1F5F8"/>
                </a:solidFill>
                <a:latin typeface="Glacial Indifference"/>
                <a:ea typeface="Glacial Indifference"/>
                <a:cs typeface="Glacial Indifference"/>
                <a:sym typeface="Glacial Indifference"/>
              </a:rPr>
              <a:t>include learning from data, reasoning, solving problems, </a:t>
            </a:r>
            <a:r>
              <a:rPr lang="en-US" sz="3000" dirty="0" err="1">
                <a:solidFill>
                  <a:srgbClr val="F1F5F8"/>
                </a:solidFill>
                <a:latin typeface="Glacial Indifference"/>
                <a:ea typeface="Glacial Indifference"/>
                <a:cs typeface="Glacial Indifference"/>
                <a:sym typeface="Glacial Indifference"/>
              </a:rPr>
              <a:t>recognising</a:t>
            </a:r>
            <a:r>
              <a:rPr lang="en-US" sz="3000" dirty="0">
                <a:solidFill>
                  <a:srgbClr val="F1F5F8"/>
                </a:solidFill>
                <a:latin typeface="Glacial Indifference"/>
                <a:ea typeface="Glacial Indifference"/>
                <a:cs typeface="Glacial Indifference"/>
                <a:sym typeface="Glacial Indifference"/>
              </a:rPr>
              <a:t> patterns, understanding language, and even making decisions. </a:t>
            </a:r>
          </a:p>
        </p:txBody>
      </p:sp>
      <p:sp>
        <p:nvSpPr>
          <p:cNvPr id="10" name="TextBox 10"/>
          <p:cNvSpPr txBox="1"/>
          <p:nvPr/>
        </p:nvSpPr>
        <p:spPr>
          <a:xfrm>
            <a:off x="1787468" y="1551516"/>
            <a:ext cx="6597764" cy="1631857"/>
          </a:xfrm>
          <a:prstGeom prst="rect">
            <a:avLst/>
          </a:prstGeom>
        </p:spPr>
        <p:txBody>
          <a:bodyPr lIns="0" tIns="0" rIns="0" bIns="0" rtlCol="0" anchor="t">
            <a:spAutoFit/>
          </a:bodyPr>
          <a:lstStyle/>
          <a:p>
            <a:pPr algn="l">
              <a:lnSpc>
                <a:spcPts val="13999"/>
              </a:lnSpc>
            </a:pPr>
            <a:r>
              <a:rPr lang="en-US" sz="9999" dirty="0">
                <a:solidFill>
                  <a:srgbClr val="F1F5F8"/>
                </a:solidFill>
                <a:latin typeface="Squada One"/>
                <a:ea typeface="Squada One"/>
                <a:cs typeface="Squada One"/>
                <a:sym typeface="Squada One"/>
              </a:rPr>
              <a:t>O QUE É PLN?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104900"/>
            <a:ext cx="8115300" cy="8229600"/>
            <a:chOff x="0" y="0"/>
            <a:chExt cx="2137363" cy="2167467"/>
          </a:xfrm>
        </p:grpSpPr>
        <p:sp>
          <p:nvSpPr>
            <p:cNvPr id="3" name="Freeform 3"/>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91600" y="952500"/>
            <a:ext cx="8115300" cy="8229600"/>
            <a:chOff x="0" y="0"/>
            <a:chExt cx="2137363" cy="2167467"/>
          </a:xfrm>
        </p:grpSpPr>
        <p:sp>
          <p:nvSpPr>
            <p:cNvPr id="6" name="Freeform 6"/>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738565"/>
            <a:ext cx="7619435" cy="6809870"/>
          </a:xfrm>
          <a:custGeom>
            <a:avLst/>
            <a:gdLst/>
            <a:ahLst/>
            <a:cxnLst/>
            <a:rect l="l" t="t" r="r" b="b"/>
            <a:pathLst>
              <a:path w="7619435" h="6809870">
                <a:moveTo>
                  <a:pt x="0" y="0"/>
                </a:moveTo>
                <a:lnTo>
                  <a:pt x="7619435" y="0"/>
                </a:lnTo>
                <a:lnTo>
                  <a:pt x="7619435" y="6809870"/>
                </a:lnTo>
                <a:lnTo>
                  <a:pt x="0" y="6809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9750368" y="2543175"/>
            <a:ext cx="6597764" cy="50387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works using </a:t>
            </a:r>
            <a:r>
              <a:rPr lang="en-US" sz="3000" b="1">
                <a:solidFill>
                  <a:srgbClr val="F1F5F8"/>
                </a:solidFill>
                <a:latin typeface="Glacial Indifference Bold"/>
                <a:ea typeface="Glacial Indifference Bold"/>
                <a:cs typeface="Glacial Indifference Bold"/>
                <a:sym typeface="Glacial Indifference Bold"/>
              </a:rPr>
              <a:t>algorithms </a:t>
            </a:r>
            <a:r>
              <a:rPr lang="en-US" sz="3000">
                <a:solidFill>
                  <a:srgbClr val="F1F5F8"/>
                </a:solidFill>
                <a:latin typeface="Glacial Indifference"/>
                <a:ea typeface="Glacial Indifference"/>
                <a:cs typeface="Glacial Indifference"/>
                <a:sym typeface="Glacial Indifference"/>
              </a:rPr>
              <a:t>and </a:t>
            </a:r>
            <a:r>
              <a:rPr lang="en-US" sz="3000" b="1">
                <a:solidFill>
                  <a:srgbClr val="F1F5F8"/>
                </a:solidFill>
                <a:latin typeface="Glacial Indifference Bold"/>
                <a:ea typeface="Glacial Indifference Bold"/>
                <a:cs typeface="Glacial Indifference Bold"/>
                <a:sym typeface="Glacial Indifference Bold"/>
              </a:rPr>
              <a:t>models</a:t>
            </a:r>
            <a:r>
              <a:rPr lang="en-US" sz="3000">
                <a:solidFill>
                  <a:srgbClr val="F1F5F8"/>
                </a:solidFill>
                <a:latin typeface="Glacial Indifference"/>
                <a:ea typeface="Glacial Indifference"/>
                <a:cs typeface="Glacial Indifference"/>
                <a:sym typeface="Glacial Indifference"/>
              </a:rPr>
              <a:t>, like machine learning, which help it </a:t>
            </a:r>
            <a:r>
              <a:rPr lang="en-US" sz="3000" b="1">
                <a:solidFill>
                  <a:srgbClr val="F1F5F8"/>
                </a:solidFill>
                <a:latin typeface="Glacial Indifference Bold"/>
                <a:ea typeface="Glacial Indifference Bold"/>
                <a:cs typeface="Glacial Indifference Bold"/>
                <a:sym typeface="Glacial Indifference Bold"/>
              </a:rPr>
              <a:t>improve </a:t>
            </a:r>
            <a:r>
              <a:rPr lang="en-US" sz="3000">
                <a:solidFill>
                  <a:srgbClr val="F1F5F8"/>
                </a:solidFill>
                <a:latin typeface="Glacial Indifference"/>
                <a:ea typeface="Glacial Indifference"/>
                <a:cs typeface="Glacial Indifference"/>
                <a:sym typeface="Glacial Indifference"/>
              </a:rPr>
              <a:t>and </a:t>
            </a:r>
            <a:r>
              <a:rPr lang="en-US" sz="3000" b="1">
                <a:solidFill>
                  <a:srgbClr val="F1F5F8"/>
                </a:solidFill>
                <a:latin typeface="Glacial Indifference Bold"/>
                <a:ea typeface="Glacial Indifference Bold"/>
                <a:cs typeface="Glacial Indifference Bold"/>
                <a:sym typeface="Glacial Indifference Bold"/>
              </a:rPr>
              <a:t>adapt </a:t>
            </a:r>
            <a:r>
              <a:rPr lang="en-US" sz="3000">
                <a:solidFill>
                  <a:srgbClr val="F1F5F8"/>
                </a:solidFill>
                <a:latin typeface="Glacial Indifference"/>
                <a:ea typeface="Glacial Indifference"/>
                <a:cs typeface="Glacial Indifference"/>
                <a:sym typeface="Glacial Indifference"/>
              </a:rPr>
              <a:t>over time without needing constant reprogramming.</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You’ve probably interacted with AI in </a:t>
            </a:r>
            <a:r>
              <a:rPr lang="en-US" sz="3000" b="1">
                <a:solidFill>
                  <a:srgbClr val="F1F5F8"/>
                </a:solidFill>
                <a:latin typeface="Glacial Indifference Bold"/>
                <a:ea typeface="Glacial Indifference Bold"/>
                <a:cs typeface="Glacial Indifference Bold"/>
                <a:sym typeface="Glacial Indifference Bold"/>
              </a:rPr>
              <a:t>everyday life</a:t>
            </a:r>
            <a:r>
              <a:rPr lang="en-US" sz="3000">
                <a:solidFill>
                  <a:srgbClr val="F1F5F8"/>
                </a:solidFill>
                <a:latin typeface="Glacial Indifference"/>
                <a:ea typeface="Glacial Indifference"/>
                <a:cs typeface="Glacial Indifference"/>
                <a:sym typeface="Glacial Indifference"/>
              </a:rPr>
              <a:t>—whether through virtual assistants, streaming platforms that suggest what to watch, or systems that make decisions automatically to save time and effort.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886010" y="1183736"/>
            <a:ext cx="6852238" cy="5447529"/>
          </a:xfrm>
          <a:custGeom>
            <a:avLst/>
            <a:gdLst/>
            <a:ahLst/>
            <a:cxnLst/>
            <a:rect l="l" t="t" r="r" b="b"/>
            <a:pathLst>
              <a:path w="6852238" h="5447529">
                <a:moveTo>
                  <a:pt x="0" y="0"/>
                </a:moveTo>
                <a:lnTo>
                  <a:pt x="6852237" y="0"/>
                </a:lnTo>
                <a:lnTo>
                  <a:pt x="6852237" y="5447529"/>
                </a:lnTo>
                <a:lnTo>
                  <a:pt x="0" y="5447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1744897"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Brainstorm all the ways you already interact with AI in your daily lives...</a:t>
            </a:r>
          </a:p>
        </p:txBody>
      </p:sp>
      <p:sp>
        <p:nvSpPr>
          <p:cNvPr id="10" name="TextBox 10"/>
          <p:cNvSpPr txBox="1"/>
          <p:nvPr/>
        </p:nvSpPr>
        <p:spPr>
          <a:xfrm>
            <a:off x="1397353" y="5827369"/>
            <a:ext cx="9918049" cy="1708151"/>
          </a:xfrm>
          <a:prstGeom prst="rect">
            <a:avLst/>
          </a:prstGeom>
        </p:spPr>
        <p:txBody>
          <a:bodyPr lIns="0" tIns="0" rIns="0" bIns="0" rtlCol="0" anchor="t">
            <a:spAutoFit/>
          </a:bodyPr>
          <a:lstStyle/>
          <a:p>
            <a:pPr algn="l">
              <a:lnSpc>
                <a:spcPts val="13999"/>
              </a:lnSpc>
            </a:pPr>
            <a:r>
              <a:rPr lang="en-US" sz="9999">
                <a:solidFill>
                  <a:srgbClr val="F4F4F4"/>
                </a:solidFill>
                <a:latin typeface="Squada One"/>
                <a:ea typeface="Squada One"/>
                <a:cs typeface="Squada One"/>
                <a:sym typeface="Squada One"/>
              </a:rPr>
              <a:t>AI is all around us...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072166" y="2158764"/>
            <a:ext cx="1473208" cy="1422315"/>
          </a:xfrm>
          <a:custGeom>
            <a:avLst/>
            <a:gdLst/>
            <a:ahLst/>
            <a:cxnLst/>
            <a:rect l="l" t="t" r="r" b="b"/>
            <a:pathLst>
              <a:path w="1473208" h="1422315">
                <a:moveTo>
                  <a:pt x="0" y="0"/>
                </a:moveTo>
                <a:lnTo>
                  <a:pt x="1473208" y="0"/>
                </a:lnTo>
                <a:lnTo>
                  <a:pt x="1473208" y="1422315"/>
                </a:lnTo>
                <a:lnTo>
                  <a:pt x="0" y="14223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4233537"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Did you identify some of these? What else can you add?</a:t>
            </a:r>
          </a:p>
        </p:txBody>
      </p:sp>
      <p:sp>
        <p:nvSpPr>
          <p:cNvPr id="10" name="Freeform 10"/>
          <p:cNvSpPr/>
          <p:nvPr/>
        </p:nvSpPr>
        <p:spPr>
          <a:xfrm flipH="1">
            <a:off x="4393039" y="2158764"/>
            <a:ext cx="1473208" cy="1422315"/>
          </a:xfrm>
          <a:custGeom>
            <a:avLst/>
            <a:gdLst/>
            <a:ahLst/>
            <a:cxnLst/>
            <a:rect l="l" t="t" r="r" b="b"/>
            <a:pathLst>
              <a:path w="1473208" h="1422315">
                <a:moveTo>
                  <a:pt x="1473208" y="0"/>
                </a:moveTo>
                <a:lnTo>
                  <a:pt x="0" y="0"/>
                </a:lnTo>
                <a:lnTo>
                  <a:pt x="0" y="1422315"/>
                </a:lnTo>
                <a:lnTo>
                  <a:pt x="1473208" y="1422315"/>
                </a:lnTo>
                <a:lnTo>
                  <a:pt x="147320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1495417" y="3973348"/>
            <a:ext cx="4493667"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Personalised feeds through social media algorithms</a:t>
            </a:r>
          </a:p>
        </p:txBody>
      </p:sp>
      <p:sp>
        <p:nvSpPr>
          <p:cNvPr id="12" name="TextBox 12"/>
          <p:cNvSpPr txBox="1"/>
          <p:nvPr/>
        </p:nvSpPr>
        <p:spPr>
          <a:xfrm>
            <a:off x="6888892" y="3053867"/>
            <a:ext cx="4493895"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Recommendation systems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for music, TV or movies</a:t>
            </a:r>
          </a:p>
        </p:txBody>
      </p:sp>
      <p:sp>
        <p:nvSpPr>
          <p:cNvPr id="13" name="TextBox 13"/>
          <p:cNvSpPr txBox="1"/>
          <p:nvPr/>
        </p:nvSpPr>
        <p:spPr>
          <a:xfrm>
            <a:off x="1435405" y="2092089"/>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Voice assistants on smartphones</a:t>
            </a:r>
          </a:p>
        </p:txBody>
      </p:sp>
      <p:sp>
        <p:nvSpPr>
          <p:cNvPr id="14" name="TextBox 14"/>
          <p:cNvSpPr txBox="1"/>
          <p:nvPr/>
        </p:nvSpPr>
        <p:spPr>
          <a:xfrm>
            <a:off x="5434009"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Predictive text and autocorrect</a:t>
            </a:r>
          </a:p>
        </p:txBody>
      </p:sp>
      <p:sp>
        <p:nvSpPr>
          <p:cNvPr id="15" name="TextBox 15"/>
          <p:cNvSpPr txBox="1"/>
          <p:nvPr/>
        </p:nvSpPr>
        <p:spPr>
          <a:xfrm>
            <a:off x="13545374" y="5854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Facial recognition software</a:t>
            </a:r>
          </a:p>
        </p:txBody>
      </p:sp>
      <p:sp>
        <p:nvSpPr>
          <p:cNvPr id="16" name="TextBox 16"/>
          <p:cNvSpPr txBox="1"/>
          <p:nvPr/>
        </p:nvSpPr>
        <p:spPr>
          <a:xfrm>
            <a:off x="9470665"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Chatbots for customer support</a:t>
            </a:r>
          </a:p>
        </p:txBody>
      </p:sp>
      <p:sp>
        <p:nvSpPr>
          <p:cNvPr id="17" name="TextBox 17"/>
          <p:cNvSpPr txBox="1"/>
          <p:nvPr/>
        </p:nvSpPr>
        <p:spPr>
          <a:xfrm>
            <a:off x="13545374" y="2092089"/>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Traffic updates on GPS apps</a:t>
            </a:r>
          </a:p>
        </p:txBody>
      </p:sp>
      <p:sp>
        <p:nvSpPr>
          <p:cNvPr id="18" name="TextBox 18"/>
          <p:cNvSpPr txBox="1"/>
          <p:nvPr/>
        </p:nvSpPr>
        <p:spPr>
          <a:xfrm>
            <a:off x="12358700" y="3973348"/>
            <a:ext cx="4493895"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Product suggestions based on browsing history</a:t>
            </a:r>
          </a:p>
        </p:txBody>
      </p:sp>
      <p:sp>
        <p:nvSpPr>
          <p:cNvPr id="19" name="Freeform 19"/>
          <p:cNvSpPr/>
          <p:nvPr/>
        </p:nvSpPr>
        <p:spPr>
          <a:xfrm rot="-1483349" flipH="1" flipV="1">
            <a:off x="8483596" y="5877247"/>
            <a:ext cx="1473208" cy="1422315"/>
          </a:xfrm>
          <a:custGeom>
            <a:avLst/>
            <a:gdLst/>
            <a:ahLst/>
            <a:cxnLst/>
            <a:rect l="l" t="t" r="r" b="b"/>
            <a:pathLst>
              <a:path w="1473208" h="1422315">
                <a:moveTo>
                  <a:pt x="1473208" y="1422315"/>
                </a:moveTo>
                <a:lnTo>
                  <a:pt x="0" y="1422315"/>
                </a:lnTo>
                <a:lnTo>
                  <a:pt x="0" y="0"/>
                </a:lnTo>
                <a:lnTo>
                  <a:pt x="1473208" y="0"/>
                </a:lnTo>
                <a:lnTo>
                  <a:pt x="1473208" y="142231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0" name="TextBox 20"/>
          <p:cNvSpPr txBox="1"/>
          <p:nvPr/>
        </p:nvSpPr>
        <p:spPr>
          <a:xfrm>
            <a:off x="5129643" y="6808706"/>
            <a:ext cx="3613833" cy="4908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Photo and video filters</a:t>
            </a:r>
          </a:p>
        </p:txBody>
      </p:sp>
      <p:sp>
        <p:nvSpPr>
          <p:cNvPr id="21" name="TextBox 21"/>
          <p:cNvSpPr txBox="1"/>
          <p:nvPr/>
        </p:nvSpPr>
        <p:spPr>
          <a:xfrm>
            <a:off x="9544524" y="6812793"/>
            <a:ext cx="3613833" cy="4908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Ride sharing apps</a:t>
            </a:r>
          </a:p>
        </p:txBody>
      </p:sp>
      <p:sp>
        <p:nvSpPr>
          <p:cNvPr id="22" name="TextBox 22"/>
          <p:cNvSpPr txBox="1"/>
          <p:nvPr/>
        </p:nvSpPr>
        <p:spPr>
          <a:xfrm>
            <a:off x="1495417" y="5854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Smart devices for home automation</a:t>
            </a:r>
          </a:p>
        </p:txBody>
      </p:sp>
      <p:sp>
        <p:nvSpPr>
          <p:cNvPr id="23" name="TextBox 23"/>
          <p:cNvSpPr txBox="1"/>
          <p:nvPr/>
        </p:nvSpPr>
        <p:spPr>
          <a:xfrm>
            <a:off x="9428713" y="4931287"/>
            <a:ext cx="2992170"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AI-powered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fitness trackers</a:t>
            </a:r>
          </a:p>
        </p:txBody>
      </p:sp>
      <p:sp>
        <p:nvSpPr>
          <p:cNvPr id="24" name="TextBox 24"/>
          <p:cNvSpPr txBox="1"/>
          <p:nvPr/>
        </p:nvSpPr>
        <p:spPr>
          <a:xfrm>
            <a:off x="5867116" y="4935373"/>
            <a:ext cx="3112194"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Personalised learning apps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5165384" y="4572517"/>
            <a:ext cx="8100099" cy="3223633"/>
            <a:chOff x="0" y="0"/>
            <a:chExt cx="2133359" cy="849023"/>
          </a:xfrm>
        </p:grpSpPr>
        <p:sp>
          <p:nvSpPr>
            <p:cNvPr id="3" name="Freeform 3"/>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181821"/>
            </a:solidFill>
            <a:ln w="38100" cap="rnd">
              <a:solidFill>
                <a:srgbClr val="2E2D2D"/>
              </a:solidFill>
              <a:prstDash val="solid"/>
              <a:round/>
            </a:ln>
          </p:spPr>
          <p:txBody>
            <a:bodyPr/>
            <a:lstStyle/>
            <a:p>
              <a:endParaRPr lang="pt-BR"/>
            </a:p>
          </p:txBody>
        </p:sp>
        <p:sp>
          <p:nvSpPr>
            <p:cNvPr id="4" name="TextBox 4"/>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022517" y="4420117"/>
            <a:ext cx="8100099" cy="3223633"/>
            <a:chOff x="0" y="0"/>
            <a:chExt cx="2133359" cy="849023"/>
          </a:xfrm>
        </p:grpSpPr>
        <p:sp>
          <p:nvSpPr>
            <p:cNvPr id="6" name="Freeform 6"/>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202587" y="6031933"/>
            <a:ext cx="2780783" cy="2780783"/>
          </a:xfrm>
          <a:custGeom>
            <a:avLst/>
            <a:gdLst/>
            <a:ahLst/>
            <a:cxnLst/>
            <a:rect l="l" t="t" r="r" b="b"/>
            <a:pathLst>
              <a:path w="2780783" h="2780783">
                <a:moveTo>
                  <a:pt x="0" y="0"/>
                </a:moveTo>
                <a:lnTo>
                  <a:pt x="2780783" y="0"/>
                </a:lnTo>
                <a:lnTo>
                  <a:pt x="2780783" y="2780784"/>
                </a:lnTo>
                <a:lnTo>
                  <a:pt x="0" y="2780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Freeform 9"/>
          <p:cNvSpPr/>
          <p:nvPr/>
        </p:nvSpPr>
        <p:spPr>
          <a:xfrm>
            <a:off x="-504094" y="5738750"/>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0" name="Freeform 10"/>
          <p:cNvSpPr/>
          <p:nvPr/>
        </p:nvSpPr>
        <p:spPr>
          <a:xfrm flipH="1">
            <a:off x="13563660" y="305317"/>
            <a:ext cx="5135476" cy="4114800"/>
          </a:xfrm>
          <a:custGeom>
            <a:avLst/>
            <a:gdLst/>
            <a:ahLst/>
            <a:cxnLst/>
            <a:rect l="l" t="t" r="r" b="b"/>
            <a:pathLst>
              <a:path w="5135476" h="4114800">
                <a:moveTo>
                  <a:pt x="5135476" y="0"/>
                </a:moveTo>
                <a:lnTo>
                  <a:pt x="0" y="0"/>
                </a:lnTo>
                <a:lnTo>
                  <a:pt x="0" y="4114800"/>
                </a:lnTo>
                <a:lnTo>
                  <a:pt x="5135476" y="4114800"/>
                </a:lnTo>
                <a:lnTo>
                  <a:pt x="513547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1" name="TextBox 11"/>
          <p:cNvSpPr txBox="1"/>
          <p:nvPr/>
        </p:nvSpPr>
        <p:spPr>
          <a:xfrm>
            <a:off x="4998784" y="2300350"/>
            <a:ext cx="8290431"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Key Components</a:t>
            </a:r>
          </a:p>
        </p:txBody>
      </p:sp>
      <p:sp>
        <p:nvSpPr>
          <p:cNvPr id="12" name="TextBox 12"/>
          <p:cNvSpPr txBox="1"/>
          <p:nvPr/>
        </p:nvSpPr>
        <p:spPr>
          <a:xfrm>
            <a:off x="5865354" y="5203258"/>
            <a:ext cx="6414425" cy="15906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Let’s take a look at some of the key components that work together to enable AI systems...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844EE-0F69-EB6C-7CFE-31227138FF9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B8FD7A2-AF5A-6D62-2AF6-6BBCB407BCD5}"/>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E10E2CE6-9662-1628-58BB-3563026F0817}"/>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FB16FAC6-8E3F-1180-025F-C9A5E6B0C9DE}"/>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335763C8-C5D5-D8B2-BAEF-18CC6B8909B4}"/>
              </a:ext>
            </a:extLst>
          </p:cNvPr>
          <p:cNvSpPr txBox="1"/>
          <p:nvPr/>
        </p:nvSpPr>
        <p:spPr>
          <a:xfrm>
            <a:off x="76199" y="1104900"/>
            <a:ext cx="5700465" cy="1609030"/>
          </a:xfrm>
          <a:prstGeom prst="rect">
            <a:avLst/>
          </a:prstGeom>
        </p:spPr>
        <p:txBody>
          <a:bodyPr wrap="square" lIns="0" tIns="0" rIns="0" bIns="0" rtlCol="0" anchor="t">
            <a:spAutoFit/>
          </a:bodyPr>
          <a:lstStyle/>
          <a:p>
            <a:pPr algn="ctr">
              <a:lnSpc>
                <a:spcPts val="13999"/>
              </a:lnSpc>
            </a:pPr>
            <a:r>
              <a:rPr lang="en-US" sz="9200" b="1" dirty="0">
                <a:latin typeface="Squada One"/>
                <a:sym typeface="Squada One"/>
              </a:rPr>
              <a:t>ROTEIRO</a:t>
            </a:r>
          </a:p>
        </p:txBody>
      </p:sp>
      <p:grpSp>
        <p:nvGrpSpPr>
          <p:cNvPr id="11" name="Group 5">
            <a:extLst>
              <a:ext uri="{FF2B5EF4-FFF2-40B4-BE49-F238E27FC236}">
                <a16:creationId xmlns:a16="http://schemas.microsoft.com/office/drawing/2014/main" id="{37DA1764-166D-5C5C-6468-8BA85D2951CC}"/>
              </a:ext>
            </a:extLst>
          </p:cNvPr>
          <p:cNvGrpSpPr/>
          <p:nvPr/>
        </p:nvGrpSpPr>
        <p:grpSpPr>
          <a:xfrm>
            <a:off x="8001000" y="1272472"/>
            <a:ext cx="8351250" cy="1255798"/>
            <a:chOff x="0" y="0"/>
            <a:chExt cx="1695822" cy="255005"/>
          </a:xfrm>
        </p:grpSpPr>
        <p:sp>
          <p:nvSpPr>
            <p:cNvPr id="12" name="Freeform 6">
              <a:extLst>
                <a:ext uri="{FF2B5EF4-FFF2-40B4-BE49-F238E27FC236}">
                  <a16:creationId xmlns:a16="http://schemas.microsoft.com/office/drawing/2014/main" id="{4ED814CB-50E7-EFCB-60E5-9835A8369CC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3" name="TextBox 7">
              <a:extLst>
                <a:ext uri="{FF2B5EF4-FFF2-40B4-BE49-F238E27FC236}">
                  <a16:creationId xmlns:a16="http://schemas.microsoft.com/office/drawing/2014/main" id="{9EEF39FA-1BD0-3051-76DD-777181E318F7}"/>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14" name="Group 8">
            <a:extLst>
              <a:ext uri="{FF2B5EF4-FFF2-40B4-BE49-F238E27FC236}">
                <a16:creationId xmlns:a16="http://schemas.microsoft.com/office/drawing/2014/main" id="{9778BECB-FA96-45D1-3C19-EEA2B6E0CB6E}"/>
              </a:ext>
            </a:extLst>
          </p:cNvPr>
          <p:cNvGrpSpPr/>
          <p:nvPr/>
        </p:nvGrpSpPr>
        <p:grpSpPr>
          <a:xfrm>
            <a:off x="7924800" y="8170074"/>
            <a:ext cx="8351250" cy="1255798"/>
            <a:chOff x="0" y="0"/>
            <a:chExt cx="1695822" cy="255005"/>
          </a:xfrm>
        </p:grpSpPr>
        <p:sp>
          <p:nvSpPr>
            <p:cNvPr id="15" name="Freeform 9">
              <a:extLst>
                <a:ext uri="{FF2B5EF4-FFF2-40B4-BE49-F238E27FC236}">
                  <a16:creationId xmlns:a16="http://schemas.microsoft.com/office/drawing/2014/main" id="{E7F1666F-1C87-530F-B270-98CA1535C5E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6" name="TextBox 10">
              <a:extLst>
                <a:ext uri="{FF2B5EF4-FFF2-40B4-BE49-F238E27FC236}">
                  <a16:creationId xmlns:a16="http://schemas.microsoft.com/office/drawing/2014/main" id="{28579747-8330-6799-74AF-15F07E403AC4}"/>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17" name="Group 11">
            <a:extLst>
              <a:ext uri="{FF2B5EF4-FFF2-40B4-BE49-F238E27FC236}">
                <a16:creationId xmlns:a16="http://schemas.microsoft.com/office/drawing/2014/main" id="{C9202F36-777A-FAA0-375F-E061D7B8B2BF}"/>
              </a:ext>
            </a:extLst>
          </p:cNvPr>
          <p:cNvGrpSpPr/>
          <p:nvPr/>
        </p:nvGrpSpPr>
        <p:grpSpPr>
          <a:xfrm>
            <a:off x="7955550" y="5884074"/>
            <a:ext cx="8351250" cy="1255798"/>
            <a:chOff x="0" y="0"/>
            <a:chExt cx="1695822" cy="255005"/>
          </a:xfrm>
        </p:grpSpPr>
        <p:sp>
          <p:nvSpPr>
            <p:cNvPr id="18" name="Freeform 12">
              <a:extLst>
                <a:ext uri="{FF2B5EF4-FFF2-40B4-BE49-F238E27FC236}">
                  <a16:creationId xmlns:a16="http://schemas.microsoft.com/office/drawing/2014/main" id="{6219E4DF-CFF3-9EF3-DA88-DFF17C2FFAE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9" name="TextBox 13">
              <a:extLst>
                <a:ext uri="{FF2B5EF4-FFF2-40B4-BE49-F238E27FC236}">
                  <a16:creationId xmlns:a16="http://schemas.microsoft.com/office/drawing/2014/main" id="{A799CFD3-90E8-8702-DC1E-FFEF30410CE7}"/>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3" name="Group 14">
            <a:extLst>
              <a:ext uri="{FF2B5EF4-FFF2-40B4-BE49-F238E27FC236}">
                <a16:creationId xmlns:a16="http://schemas.microsoft.com/office/drawing/2014/main" id="{3B313507-640E-B4BA-A9B9-B9C8432384EF}"/>
              </a:ext>
            </a:extLst>
          </p:cNvPr>
          <p:cNvGrpSpPr/>
          <p:nvPr/>
        </p:nvGrpSpPr>
        <p:grpSpPr>
          <a:xfrm>
            <a:off x="8001000" y="3558472"/>
            <a:ext cx="8351250" cy="1255798"/>
            <a:chOff x="0" y="0"/>
            <a:chExt cx="1695822" cy="255005"/>
          </a:xfrm>
        </p:grpSpPr>
        <p:sp>
          <p:nvSpPr>
            <p:cNvPr id="24" name="Freeform 15">
              <a:extLst>
                <a:ext uri="{FF2B5EF4-FFF2-40B4-BE49-F238E27FC236}">
                  <a16:creationId xmlns:a16="http://schemas.microsoft.com/office/drawing/2014/main" id="{BC230DD2-B632-25B4-396C-2F99863380EE}"/>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25" name="TextBox 16">
              <a:extLst>
                <a:ext uri="{FF2B5EF4-FFF2-40B4-BE49-F238E27FC236}">
                  <a16:creationId xmlns:a16="http://schemas.microsoft.com/office/drawing/2014/main" id="{30C013BA-65E7-7D98-9E7A-8286003C11B9}"/>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6" name="Group 20">
            <a:extLst>
              <a:ext uri="{FF2B5EF4-FFF2-40B4-BE49-F238E27FC236}">
                <a16:creationId xmlns:a16="http://schemas.microsoft.com/office/drawing/2014/main" id="{555BCAAC-FA36-ACAD-9B9A-19D711951F1F}"/>
              </a:ext>
            </a:extLst>
          </p:cNvPr>
          <p:cNvGrpSpPr/>
          <p:nvPr/>
        </p:nvGrpSpPr>
        <p:grpSpPr>
          <a:xfrm>
            <a:off x="7848600" y="1120072"/>
            <a:ext cx="8351250" cy="1255798"/>
            <a:chOff x="0" y="0"/>
            <a:chExt cx="1695822" cy="255005"/>
          </a:xfrm>
        </p:grpSpPr>
        <p:sp>
          <p:nvSpPr>
            <p:cNvPr id="27" name="Freeform 21">
              <a:extLst>
                <a:ext uri="{FF2B5EF4-FFF2-40B4-BE49-F238E27FC236}">
                  <a16:creationId xmlns:a16="http://schemas.microsoft.com/office/drawing/2014/main" id="{28FE50A0-0D2F-CD2B-A20A-046C52BA20FA}"/>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28" name="TextBox 22">
              <a:extLst>
                <a:ext uri="{FF2B5EF4-FFF2-40B4-BE49-F238E27FC236}">
                  <a16:creationId xmlns:a16="http://schemas.microsoft.com/office/drawing/2014/main" id="{3B5359A8-9070-8696-58A4-F65A932A6556}"/>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9" name="Group 23">
            <a:extLst>
              <a:ext uri="{FF2B5EF4-FFF2-40B4-BE49-F238E27FC236}">
                <a16:creationId xmlns:a16="http://schemas.microsoft.com/office/drawing/2014/main" id="{B7CE6EFA-413B-B652-C9CE-78EC368BEF75}"/>
              </a:ext>
            </a:extLst>
          </p:cNvPr>
          <p:cNvGrpSpPr/>
          <p:nvPr/>
        </p:nvGrpSpPr>
        <p:grpSpPr>
          <a:xfrm>
            <a:off x="7772400" y="8017674"/>
            <a:ext cx="8351250" cy="1255798"/>
            <a:chOff x="0" y="0"/>
            <a:chExt cx="1695822" cy="255005"/>
          </a:xfrm>
        </p:grpSpPr>
        <p:sp>
          <p:nvSpPr>
            <p:cNvPr id="30" name="Freeform 24">
              <a:extLst>
                <a:ext uri="{FF2B5EF4-FFF2-40B4-BE49-F238E27FC236}">
                  <a16:creationId xmlns:a16="http://schemas.microsoft.com/office/drawing/2014/main" id="{52B81AC6-A9FA-150D-07F8-227B8187844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1" name="TextBox 25">
              <a:extLst>
                <a:ext uri="{FF2B5EF4-FFF2-40B4-BE49-F238E27FC236}">
                  <a16:creationId xmlns:a16="http://schemas.microsoft.com/office/drawing/2014/main" id="{408B6157-53D2-F698-C8D5-70D3B16BDE62}"/>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3" name="Group 26">
            <a:extLst>
              <a:ext uri="{FF2B5EF4-FFF2-40B4-BE49-F238E27FC236}">
                <a16:creationId xmlns:a16="http://schemas.microsoft.com/office/drawing/2014/main" id="{36684866-9DB3-242E-F0CC-CF4C6F7D72C3}"/>
              </a:ext>
            </a:extLst>
          </p:cNvPr>
          <p:cNvGrpSpPr/>
          <p:nvPr/>
        </p:nvGrpSpPr>
        <p:grpSpPr>
          <a:xfrm>
            <a:off x="7803150" y="5731674"/>
            <a:ext cx="8351250" cy="1255798"/>
            <a:chOff x="0" y="0"/>
            <a:chExt cx="1695822" cy="255005"/>
          </a:xfrm>
        </p:grpSpPr>
        <p:sp>
          <p:nvSpPr>
            <p:cNvPr id="34" name="Freeform 27">
              <a:extLst>
                <a:ext uri="{FF2B5EF4-FFF2-40B4-BE49-F238E27FC236}">
                  <a16:creationId xmlns:a16="http://schemas.microsoft.com/office/drawing/2014/main" id="{399DB4C1-6D06-7CFF-15FF-218FCF1AE93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5" name="TextBox 28">
              <a:extLst>
                <a:ext uri="{FF2B5EF4-FFF2-40B4-BE49-F238E27FC236}">
                  <a16:creationId xmlns:a16="http://schemas.microsoft.com/office/drawing/2014/main" id="{8051DFA4-6098-1B7B-A29B-AE5BED08EC8C}"/>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6" name="Group 29">
            <a:extLst>
              <a:ext uri="{FF2B5EF4-FFF2-40B4-BE49-F238E27FC236}">
                <a16:creationId xmlns:a16="http://schemas.microsoft.com/office/drawing/2014/main" id="{2491325E-461C-199B-D22A-3F15FDB01090}"/>
              </a:ext>
            </a:extLst>
          </p:cNvPr>
          <p:cNvGrpSpPr/>
          <p:nvPr/>
        </p:nvGrpSpPr>
        <p:grpSpPr>
          <a:xfrm>
            <a:off x="7848600" y="3406072"/>
            <a:ext cx="8351250" cy="1255798"/>
            <a:chOff x="0" y="0"/>
            <a:chExt cx="1695822" cy="255005"/>
          </a:xfrm>
        </p:grpSpPr>
        <p:sp>
          <p:nvSpPr>
            <p:cNvPr id="37" name="Freeform 30">
              <a:extLst>
                <a:ext uri="{FF2B5EF4-FFF2-40B4-BE49-F238E27FC236}">
                  <a16:creationId xmlns:a16="http://schemas.microsoft.com/office/drawing/2014/main" id="{3B2FD160-EB72-ACE9-FEFF-56A7FE8DD839}"/>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8" name="TextBox 31">
              <a:extLst>
                <a:ext uri="{FF2B5EF4-FFF2-40B4-BE49-F238E27FC236}">
                  <a16:creationId xmlns:a16="http://schemas.microsoft.com/office/drawing/2014/main" id="{7A8FD04F-CB1D-0F8C-EE5E-2E0FF9BCFE0E}"/>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39" name="TextBox 35">
            <a:extLst>
              <a:ext uri="{FF2B5EF4-FFF2-40B4-BE49-F238E27FC236}">
                <a16:creationId xmlns:a16="http://schemas.microsoft.com/office/drawing/2014/main" id="{B8643454-A167-2E13-B9B6-B027C272874A}"/>
              </a:ext>
            </a:extLst>
          </p:cNvPr>
          <p:cNvSpPr txBox="1"/>
          <p:nvPr/>
        </p:nvSpPr>
        <p:spPr>
          <a:xfrm>
            <a:off x="8649198" y="1452696"/>
            <a:ext cx="6750053" cy="500137"/>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Glacial Indifference"/>
                <a:ea typeface="Glacial Indifference"/>
                <a:cs typeface="Glacial Indifference"/>
                <a:sym typeface="Glacial Indifference"/>
              </a:rPr>
              <a:t>01 - DEFINIÇÃO E </a:t>
            </a:r>
            <a:r>
              <a:rPr lang="pt-BR" sz="3000" b="1" dirty="0">
                <a:solidFill>
                  <a:srgbClr val="000000"/>
                </a:solidFill>
                <a:latin typeface="Glacial Indifference"/>
                <a:ea typeface="Glacial Indifference"/>
                <a:cs typeface="Glacial Indifference"/>
                <a:sym typeface="Glacial Indifference"/>
              </a:rPr>
              <a:t>CARACTERÍSTICAS</a:t>
            </a:r>
          </a:p>
        </p:txBody>
      </p:sp>
      <p:sp>
        <p:nvSpPr>
          <p:cNvPr id="40" name="TextBox 36">
            <a:extLst>
              <a:ext uri="{FF2B5EF4-FFF2-40B4-BE49-F238E27FC236}">
                <a16:creationId xmlns:a16="http://schemas.microsoft.com/office/drawing/2014/main" id="{A79FA5C1-1FAD-F5BE-5EB6-DB413F1F7BBD}"/>
              </a:ext>
            </a:extLst>
          </p:cNvPr>
          <p:cNvSpPr txBox="1"/>
          <p:nvPr/>
        </p:nvSpPr>
        <p:spPr>
          <a:xfrm>
            <a:off x="8649198" y="3738696"/>
            <a:ext cx="6750053" cy="500137"/>
          </a:xfrm>
          <a:prstGeom prst="rect">
            <a:avLst/>
          </a:prstGeom>
        </p:spPr>
        <p:txBody>
          <a:bodyPr lIns="0" tIns="0" rIns="0" bIns="0" rtlCol="0" anchor="t">
            <a:spAutoFit/>
          </a:bodyPr>
          <a:lstStyle/>
          <a:p>
            <a:pPr algn="ctr">
              <a:lnSpc>
                <a:spcPts val="4200"/>
              </a:lnSpc>
              <a:spcBef>
                <a:spcPct val="0"/>
              </a:spcBef>
            </a:pPr>
            <a:r>
              <a:rPr lang="pt-BR" sz="3000" b="1" dirty="0">
                <a:solidFill>
                  <a:srgbClr val="000000"/>
                </a:solidFill>
                <a:latin typeface="Glacial Indifference"/>
                <a:ea typeface="Glacial Indifference"/>
                <a:cs typeface="Glacial Indifference"/>
                <a:sym typeface="Glacial Indifference"/>
              </a:rPr>
              <a:t>02 - HISTÓRICO E EVOLUÇÃO DO PLN</a:t>
            </a:r>
            <a:endParaRPr lang="en-US" sz="3000" b="1" dirty="0">
              <a:solidFill>
                <a:srgbClr val="000000"/>
              </a:solidFill>
              <a:latin typeface="Glacial Indifference"/>
              <a:ea typeface="Glacial Indifference"/>
              <a:cs typeface="Glacial Indifference"/>
              <a:sym typeface="Glacial Indifference"/>
            </a:endParaRPr>
          </a:p>
        </p:txBody>
      </p:sp>
      <p:sp>
        <p:nvSpPr>
          <p:cNvPr id="42" name="TextBox 37">
            <a:extLst>
              <a:ext uri="{FF2B5EF4-FFF2-40B4-BE49-F238E27FC236}">
                <a16:creationId xmlns:a16="http://schemas.microsoft.com/office/drawing/2014/main" id="{62F14268-0805-9CA3-CE52-5CCB4C971871}"/>
              </a:ext>
            </a:extLst>
          </p:cNvPr>
          <p:cNvSpPr txBox="1"/>
          <p:nvPr/>
        </p:nvSpPr>
        <p:spPr>
          <a:xfrm>
            <a:off x="8603748" y="6064297"/>
            <a:ext cx="6750053" cy="500137"/>
          </a:xfrm>
          <a:prstGeom prst="rect">
            <a:avLst/>
          </a:prstGeom>
        </p:spPr>
        <p:txBody>
          <a:bodyPr lIns="0" tIns="0" rIns="0" bIns="0" rtlCol="0" anchor="t">
            <a:spAutoFit/>
          </a:bodyPr>
          <a:lstStyle/>
          <a:p>
            <a:pPr algn="ctr">
              <a:lnSpc>
                <a:spcPts val="4200"/>
              </a:lnSpc>
              <a:spcBef>
                <a:spcPct val="0"/>
              </a:spcBef>
            </a:pPr>
            <a:r>
              <a:rPr lang="pt-BR" sz="3000" b="1" dirty="0">
                <a:solidFill>
                  <a:srgbClr val="000000"/>
                </a:solidFill>
                <a:latin typeface="Glacial Indifference"/>
                <a:ea typeface="Glacial Indifference"/>
                <a:cs typeface="Glacial Indifference"/>
                <a:sym typeface="Glacial Indifference"/>
              </a:rPr>
              <a:t>03 - TIPOS</a:t>
            </a:r>
            <a:r>
              <a:rPr lang="en-US" sz="3000" b="1" dirty="0">
                <a:solidFill>
                  <a:srgbClr val="000000"/>
                </a:solidFill>
                <a:latin typeface="Glacial Indifference"/>
                <a:ea typeface="Glacial Indifference"/>
                <a:cs typeface="Glacial Indifference"/>
                <a:sym typeface="Glacial Indifference"/>
              </a:rPr>
              <a:t> DE ABORDAGENS DE PLN</a:t>
            </a:r>
          </a:p>
        </p:txBody>
      </p:sp>
      <p:sp>
        <p:nvSpPr>
          <p:cNvPr id="43" name="TextBox 38">
            <a:extLst>
              <a:ext uri="{FF2B5EF4-FFF2-40B4-BE49-F238E27FC236}">
                <a16:creationId xmlns:a16="http://schemas.microsoft.com/office/drawing/2014/main" id="{E0FE2707-27D4-DD4D-4EB7-F152F76174C1}"/>
              </a:ext>
            </a:extLst>
          </p:cNvPr>
          <p:cNvSpPr txBox="1"/>
          <p:nvPr/>
        </p:nvSpPr>
        <p:spPr>
          <a:xfrm>
            <a:off x="8572998" y="8350298"/>
            <a:ext cx="6750053" cy="500137"/>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Glacial Indifference"/>
                <a:ea typeface="Glacial Indifference"/>
                <a:cs typeface="Glacial Indifference"/>
                <a:sym typeface="Glacial Indifference"/>
              </a:rPr>
              <a:t>04 - APLICAÇÕES DE PLN</a:t>
            </a:r>
          </a:p>
        </p:txBody>
      </p:sp>
      <p:sp>
        <p:nvSpPr>
          <p:cNvPr id="44" name="Freeform 8">
            <a:extLst>
              <a:ext uri="{FF2B5EF4-FFF2-40B4-BE49-F238E27FC236}">
                <a16:creationId xmlns:a16="http://schemas.microsoft.com/office/drawing/2014/main" id="{35FBF277-4E4C-019E-6BA5-FBC3A9A8CEAA}"/>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extLst>
      <p:ext uri="{BB962C8B-B14F-4D97-AF65-F5344CB8AC3E}">
        <p14:creationId xmlns:p14="http://schemas.microsoft.com/office/powerpoint/2010/main" val="2177383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5857"/>
            <a:ext cx="7303839" cy="8072443"/>
            <a:chOff x="0" y="0"/>
            <a:chExt cx="1483133" cy="1639207"/>
          </a:xfrm>
        </p:grpSpPr>
        <p:sp>
          <p:nvSpPr>
            <p:cNvPr id="3" name="Freeform 3"/>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01650" y="1185857"/>
            <a:ext cx="7303839" cy="8072443"/>
            <a:chOff x="0" y="0"/>
            <a:chExt cx="1483133" cy="1639207"/>
          </a:xfrm>
        </p:grpSpPr>
        <p:sp>
          <p:nvSpPr>
            <p:cNvPr id="6" name="Freeform 6"/>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82510" y="1028700"/>
            <a:ext cx="7303839" cy="8072443"/>
            <a:chOff x="0" y="0"/>
            <a:chExt cx="1483133" cy="1639207"/>
          </a:xfrm>
        </p:grpSpPr>
        <p:sp>
          <p:nvSpPr>
            <p:cNvPr id="9" name="Freeform 9"/>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0" name="TextBox 10"/>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649250" y="1028700"/>
            <a:ext cx="7303839" cy="8072443"/>
            <a:chOff x="0" y="0"/>
            <a:chExt cx="1483133" cy="1639207"/>
          </a:xfrm>
        </p:grpSpPr>
        <p:sp>
          <p:nvSpPr>
            <p:cNvPr id="12" name="Freeform 12"/>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621667" y="1565969"/>
            <a:ext cx="2425527" cy="2425527"/>
            <a:chOff x="0" y="0"/>
            <a:chExt cx="3234036" cy="3234036"/>
          </a:xfrm>
        </p:grpSpPr>
        <p:grpSp>
          <p:nvGrpSpPr>
            <p:cNvPr id="15" name="Group 15"/>
            <p:cNvGrpSpPr/>
            <p:nvPr/>
          </p:nvGrpSpPr>
          <p:grpSpPr>
            <a:xfrm>
              <a:off x="0" y="0"/>
              <a:ext cx="3234036" cy="323403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547830" y="555849"/>
              <a:ext cx="2138376" cy="2122338"/>
            </a:xfrm>
            <a:custGeom>
              <a:avLst/>
              <a:gdLst/>
              <a:ahLst/>
              <a:cxnLst/>
              <a:rect l="l" t="t" r="r" b="b"/>
              <a:pathLst>
                <a:path w="2138376" h="2122338">
                  <a:moveTo>
                    <a:pt x="0" y="0"/>
                  </a:moveTo>
                  <a:lnTo>
                    <a:pt x="2138376" y="0"/>
                  </a:lnTo>
                  <a:lnTo>
                    <a:pt x="2138376" y="2122338"/>
                  </a:lnTo>
                  <a:lnTo>
                    <a:pt x="0" y="2122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grpSp>
        <p:nvGrpSpPr>
          <p:cNvPr id="19" name="Group 19"/>
          <p:cNvGrpSpPr/>
          <p:nvPr/>
        </p:nvGrpSpPr>
        <p:grpSpPr>
          <a:xfrm>
            <a:off x="12088406" y="1565969"/>
            <a:ext cx="2425527" cy="2425527"/>
            <a:chOff x="0" y="0"/>
            <a:chExt cx="3234036" cy="3234036"/>
          </a:xfrm>
        </p:grpSpPr>
        <p:grpSp>
          <p:nvGrpSpPr>
            <p:cNvPr id="20" name="Group 20"/>
            <p:cNvGrpSpPr/>
            <p:nvPr/>
          </p:nvGrpSpPr>
          <p:grpSpPr>
            <a:xfrm>
              <a:off x="0" y="0"/>
              <a:ext cx="3234036" cy="323403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606560" y="606560"/>
              <a:ext cx="2020915" cy="2020915"/>
            </a:xfrm>
            <a:custGeom>
              <a:avLst/>
              <a:gdLst/>
              <a:ahLst/>
              <a:cxnLst/>
              <a:rect l="l" t="t" r="r" b="b"/>
              <a:pathLst>
                <a:path w="2020915" h="2020915">
                  <a:moveTo>
                    <a:pt x="0" y="0"/>
                  </a:moveTo>
                  <a:lnTo>
                    <a:pt x="2020915" y="0"/>
                  </a:lnTo>
                  <a:lnTo>
                    <a:pt x="2020915" y="2020915"/>
                  </a:lnTo>
                  <a:lnTo>
                    <a:pt x="0" y="2020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sp>
        <p:nvSpPr>
          <p:cNvPr id="24" name="TextBox 24"/>
          <p:cNvSpPr txBox="1"/>
          <p:nvPr/>
        </p:nvSpPr>
        <p:spPr>
          <a:xfrm>
            <a:off x="1730998" y="5668148"/>
            <a:ext cx="6206865" cy="1257300"/>
          </a:xfrm>
          <a:prstGeom prst="rect">
            <a:avLst/>
          </a:prstGeom>
        </p:spPr>
        <p:txBody>
          <a:bodyPr lIns="0" tIns="0" rIns="0" bIns="0" rtlCol="0" anchor="t">
            <a:spAutoFit/>
          </a:bodyPr>
          <a:lstStyle/>
          <a:p>
            <a:pPr algn="ctr">
              <a:lnSpc>
                <a:spcPts val="3360"/>
              </a:lnSpc>
            </a:pPr>
            <a:r>
              <a:rPr lang="en-US" sz="2800">
                <a:solidFill>
                  <a:srgbClr val="F1F5F8"/>
                </a:solidFill>
                <a:latin typeface="Glacial Indifference"/>
                <a:ea typeface="Glacial Indifference"/>
                <a:cs typeface="Glacial Indifference"/>
                <a:sym typeface="Glacial Indifference"/>
              </a:rPr>
              <a:t>The foundation of all AI systems. AI relies on </a:t>
            </a:r>
            <a:r>
              <a:rPr lang="en-US" sz="2800" b="1">
                <a:solidFill>
                  <a:srgbClr val="F1F5F8"/>
                </a:solidFill>
                <a:latin typeface="Glacial Indifference Bold"/>
                <a:ea typeface="Glacial Indifference Bold"/>
                <a:cs typeface="Glacial Indifference Bold"/>
                <a:sym typeface="Glacial Indifference Bold"/>
              </a:rPr>
              <a:t>large amounts of information</a:t>
            </a:r>
            <a:r>
              <a:rPr lang="en-US" sz="2800">
                <a:solidFill>
                  <a:srgbClr val="F1F5F8"/>
                </a:solidFill>
                <a:latin typeface="Glacial Indifference"/>
                <a:ea typeface="Glacial Indifference"/>
                <a:cs typeface="Glacial Indifference"/>
                <a:sym typeface="Glacial Indifference"/>
              </a:rPr>
              <a:t> to learn, analyse, and make decisions.</a:t>
            </a:r>
          </a:p>
        </p:txBody>
      </p:sp>
      <p:sp>
        <p:nvSpPr>
          <p:cNvPr id="25" name="TextBox 25"/>
          <p:cNvSpPr txBox="1"/>
          <p:nvPr/>
        </p:nvSpPr>
        <p:spPr>
          <a:xfrm>
            <a:off x="1871203" y="4239272"/>
            <a:ext cx="5926455" cy="1047750"/>
          </a:xfrm>
          <a:prstGeom prst="rect">
            <a:avLst/>
          </a:prstGeom>
        </p:spPr>
        <p:txBody>
          <a:bodyPr lIns="0" tIns="0" rIns="0" bIns="0" rtlCol="0" anchor="t">
            <a:spAutoFit/>
          </a:bodyPr>
          <a:lstStyle/>
          <a:p>
            <a:pPr algn="ctr">
              <a:lnSpc>
                <a:spcPts val="8400"/>
              </a:lnSpc>
            </a:pPr>
            <a:r>
              <a:rPr lang="en-US" sz="6000">
                <a:solidFill>
                  <a:srgbClr val="F1F5F8"/>
                </a:solidFill>
                <a:latin typeface="Squada One"/>
                <a:ea typeface="Squada One"/>
                <a:cs typeface="Squada One"/>
                <a:sym typeface="Squada One"/>
              </a:rPr>
              <a:t>Data</a:t>
            </a:r>
          </a:p>
        </p:txBody>
      </p:sp>
      <p:sp>
        <p:nvSpPr>
          <p:cNvPr id="26" name="TextBox 26"/>
          <p:cNvSpPr txBox="1"/>
          <p:nvPr/>
        </p:nvSpPr>
        <p:spPr>
          <a:xfrm>
            <a:off x="10337942" y="5658623"/>
            <a:ext cx="5926455" cy="1266825"/>
          </a:xfrm>
          <a:prstGeom prst="rect">
            <a:avLst/>
          </a:prstGeom>
        </p:spPr>
        <p:txBody>
          <a:bodyPr lIns="0" tIns="0" rIns="0" bIns="0" rtlCol="0" anchor="t">
            <a:spAutoFit/>
          </a:bodyPr>
          <a:lstStyle/>
          <a:p>
            <a:pPr algn="ctr">
              <a:lnSpc>
                <a:spcPts val="3359"/>
              </a:lnSpc>
            </a:pPr>
            <a:r>
              <a:rPr lang="en-US" sz="2799">
                <a:solidFill>
                  <a:srgbClr val="F1F5F8"/>
                </a:solidFill>
                <a:latin typeface="Glacial Indifference"/>
                <a:ea typeface="Glacial Indifference"/>
                <a:cs typeface="Glacial Indifference"/>
                <a:sym typeface="Glacial Indifference"/>
              </a:rPr>
              <a:t>Sets of </a:t>
            </a:r>
            <a:r>
              <a:rPr lang="en-US" sz="2799" b="1">
                <a:solidFill>
                  <a:srgbClr val="F1F5F8"/>
                </a:solidFill>
                <a:latin typeface="Glacial Indifference Bold"/>
                <a:ea typeface="Glacial Indifference Bold"/>
                <a:cs typeface="Glacial Indifference Bold"/>
                <a:sym typeface="Glacial Indifference Bold"/>
              </a:rPr>
              <a:t>instructions </a:t>
            </a:r>
            <a:r>
              <a:rPr lang="en-US" sz="2799">
                <a:solidFill>
                  <a:srgbClr val="F1F5F8"/>
                </a:solidFill>
                <a:latin typeface="Glacial Indifference"/>
                <a:ea typeface="Glacial Indifference"/>
                <a:cs typeface="Glacial Indifference"/>
                <a:sym typeface="Glacial Indifference"/>
              </a:rPr>
              <a:t>or </a:t>
            </a:r>
            <a:r>
              <a:rPr lang="en-US" sz="2799" b="1">
                <a:solidFill>
                  <a:srgbClr val="F1F5F8"/>
                </a:solidFill>
                <a:latin typeface="Glacial Indifference Bold"/>
                <a:ea typeface="Glacial Indifference Bold"/>
                <a:cs typeface="Glacial Indifference Bold"/>
                <a:sym typeface="Glacial Indifference Bold"/>
              </a:rPr>
              <a:t>rules </a:t>
            </a:r>
            <a:r>
              <a:rPr lang="en-US" sz="2799">
                <a:solidFill>
                  <a:srgbClr val="F1F5F8"/>
                </a:solidFill>
                <a:latin typeface="Glacial Indifference"/>
                <a:ea typeface="Glacial Indifference"/>
                <a:cs typeface="Glacial Indifference"/>
                <a:sym typeface="Glacial Indifference"/>
              </a:rPr>
              <a:t>that guide AI systems in processing data and solving problems.</a:t>
            </a:r>
          </a:p>
        </p:txBody>
      </p:sp>
      <p:sp>
        <p:nvSpPr>
          <p:cNvPr id="27" name="TextBox 27"/>
          <p:cNvSpPr txBox="1"/>
          <p:nvPr/>
        </p:nvSpPr>
        <p:spPr>
          <a:xfrm>
            <a:off x="10337942" y="4239272"/>
            <a:ext cx="5926455" cy="1047750"/>
          </a:xfrm>
          <a:prstGeom prst="rect">
            <a:avLst/>
          </a:prstGeom>
        </p:spPr>
        <p:txBody>
          <a:bodyPr lIns="0" tIns="0" rIns="0" bIns="0" rtlCol="0" anchor="t">
            <a:spAutoFit/>
          </a:bodyPr>
          <a:lstStyle/>
          <a:p>
            <a:pPr algn="ctr">
              <a:lnSpc>
                <a:spcPts val="8400"/>
              </a:lnSpc>
            </a:pPr>
            <a:r>
              <a:rPr lang="en-US" sz="6000">
                <a:solidFill>
                  <a:srgbClr val="F1F5F8"/>
                </a:solidFill>
                <a:latin typeface="Squada One"/>
                <a:ea typeface="Squada One"/>
                <a:cs typeface="Squada One"/>
                <a:sym typeface="Squada One"/>
              </a:rPr>
              <a:t>Algorithms</a:t>
            </a:r>
          </a:p>
        </p:txBody>
      </p:sp>
      <p:sp>
        <p:nvSpPr>
          <p:cNvPr id="28" name="TextBox 28"/>
          <p:cNvSpPr txBox="1"/>
          <p:nvPr/>
        </p:nvSpPr>
        <p:spPr>
          <a:xfrm>
            <a:off x="1871203"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In social media, AI uses data about your likes and interests to suggest content or friends.</a:t>
            </a:r>
          </a:p>
        </p:txBody>
      </p:sp>
      <p:sp>
        <p:nvSpPr>
          <p:cNvPr id="29" name="TextBox 29"/>
          <p:cNvSpPr txBox="1"/>
          <p:nvPr/>
        </p:nvSpPr>
        <p:spPr>
          <a:xfrm>
            <a:off x="10337942"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Search engines use algorithms </a:t>
            </a:r>
          </a:p>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to rank websites based on relevance to your query.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5857"/>
            <a:ext cx="7303839" cy="8072443"/>
            <a:chOff x="0" y="0"/>
            <a:chExt cx="1483133" cy="1639207"/>
          </a:xfrm>
        </p:grpSpPr>
        <p:sp>
          <p:nvSpPr>
            <p:cNvPr id="3" name="Freeform 3"/>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01650" y="1185857"/>
            <a:ext cx="7303839" cy="8072443"/>
            <a:chOff x="0" y="0"/>
            <a:chExt cx="1483133" cy="1639207"/>
          </a:xfrm>
        </p:grpSpPr>
        <p:sp>
          <p:nvSpPr>
            <p:cNvPr id="6" name="Freeform 6"/>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82510" y="1028700"/>
            <a:ext cx="7303839" cy="8072443"/>
            <a:chOff x="0" y="0"/>
            <a:chExt cx="1483133" cy="1639207"/>
          </a:xfrm>
        </p:grpSpPr>
        <p:sp>
          <p:nvSpPr>
            <p:cNvPr id="9" name="Freeform 9"/>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1F5F8"/>
            </a:solidFill>
            <a:ln w="38100" cap="rnd">
              <a:solidFill>
                <a:srgbClr val="2E2D2D"/>
              </a:solidFill>
              <a:prstDash val="solid"/>
              <a:round/>
            </a:ln>
          </p:spPr>
          <p:txBody>
            <a:bodyPr/>
            <a:lstStyle/>
            <a:p>
              <a:endParaRPr lang="pt-BR"/>
            </a:p>
          </p:txBody>
        </p:sp>
        <p:sp>
          <p:nvSpPr>
            <p:cNvPr id="10" name="TextBox 10"/>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649250" y="1028700"/>
            <a:ext cx="7303839" cy="8072443"/>
            <a:chOff x="0" y="0"/>
            <a:chExt cx="1483133" cy="1639207"/>
          </a:xfrm>
        </p:grpSpPr>
        <p:sp>
          <p:nvSpPr>
            <p:cNvPr id="12" name="Freeform 12"/>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1F5F8"/>
            </a:solidFill>
            <a:ln w="38100" cap="rnd">
              <a:solidFill>
                <a:srgbClr val="2E2D2D"/>
              </a:solidFill>
              <a:prstDash val="solid"/>
              <a:round/>
            </a:ln>
          </p:spPr>
          <p:txBody>
            <a:bodyPr/>
            <a:lstStyle/>
            <a:p>
              <a:endParaRPr lang="pt-BR"/>
            </a:p>
          </p:txBody>
        </p:sp>
        <p:sp>
          <p:nvSpPr>
            <p:cNvPr id="13" name="TextBox 13"/>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871203" y="5668148"/>
            <a:ext cx="5926455" cy="1257300"/>
          </a:xfrm>
          <a:prstGeom prst="rect">
            <a:avLst/>
          </a:prstGeom>
        </p:spPr>
        <p:txBody>
          <a:bodyPr lIns="0" tIns="0" rIns="0" bIns="0" rtlCol="0" anchor="t">
            <a:spAutoFit/>
          </a:bodyPr>
          <a:lstStyle/>
          <a:p>
            <a:pPr algn="ctr">
              <a:lnSpc>
                <a:spcPts val="3360"/>
              </a:lnSpc>
            </a:pPr>
            <a:r>
              <a:rPr lang="en-US" sz="2800">
                <a:solidFill>
                  <a:srgbClr val="2E2D2D"/>
                </a:solidFill>
                <a:latin typeface="Glacial Indifference"/>
                <a:ea typeface="Glacial Indifference"/>
                <a:cs typeface="Glacial Indifference"/>
                <a:sym typeface="Glacial Indifference"/>
              </a:rPr>
              <a:t>A type of AI where systems </a:t>
            </a:r>
            <a:r>
              <a:rPr lang="en-US" sz="2800" b="1">
                <a:solidFill>
                  <a:srgbClr val="2E2D2D"/>
                </a:solidFill>
                <a:latin typeface="Glacial Indifference Bold"/>
                <a:ea typeface="Glacial Indifference Bold"/>
                <a:cs typeface="Glacial Indifference Bold"/>
                <a:sym typeface="Glacial Indifference Bold"/>
              </a:rPr>
              <a:t>learn from data </a:t>
            </a:r>
            <a:r>
              <a:rPr lang="en-US" sz="2800">
                <a:solidFill>
                  <a:srgbClr val="2E2D2D"/>
                </a:solidFill>
                <a:latin typeface="Glacial Indifference"/>
                <a:ea typeface="Glacial Indifference"/>
                <a:cs typeface="Glacial Indifference"/>
                <a:sym typeface="Glacial Indifference"/>
              </a:rPr>
              <a:t>to improve their performance without being explicitly programmed.</a:t>
            </a:r>
          </a:p>
        </p:txBody>
      </p:sp>
      <p:sp>
        <p:nvSpPr>
          <p:cNvPr id="15" name="TextBox 15"/>
          <p:cNvSpPr txBox="1"/>
          <p:nvPr/>
        </p:nvSpPr>
        <p:spPr>
          <a:xfrm>
            <a:off x="1871203" y="4239272"/>
            <a:ext cx="5926455" cy="1047750"/>
          </a:xfrm>
          <a:prstGeom prst="rect">
            <a:avLst/>
          </a:prstGeom>
        </p:spPr>
        <p:txBody>
          <a:bodyPr lIns="0" tIns="0" rIns="0" bIns="0" rtlCol="0" anchor="t">
            <a:spAutoFit/>
          </a:bodyPr>
          <a:lstStyle/>
          <a:p>
            <a:pPr algn="ctr">
              <a:lnSpc>
                <a:spcPts val="8400"/>
              </a:lnSpc>
            </a:pPr>
            <a:r>
              <a:rPr lang="en-US" sz="6000">
                <a:solidFill>
                  <a:srgbClr val="2E2D2D"/>
                </a:solidFill>
                <a:latin typeface="Squada One"/>
                <a:ea typeface="Squada One"/>
                <a:cs typeface="Squada One"/>
                <a:sym typeface="Squada One"/>
              </a:rPr>
              <a:t> Machine Learning</a:t>
            </a:r>
          </a:p>
        </p:txBody>
      </p:sp>
      <p:sp>
        <p:nvSpPr>
          <p:cNvPr id="16" name="TextBox 16"/>
          <p:cNvSpPr txBox="1"/>
          <p:nvPr/>
        </p:nvSpPr>
        <p:spPr>
          <a:xfrm>
            <a:off x="10232789" y="6192023"/>
            <a:ext cx="6136763" cy="847725"/>
          </a:xfrm>
          <a:prstGeom prst="rect">
            <a:avLst/>
          </a:prstGeom>
        </p:spPr>
        <p:txBody>
          <a:bodyPr lIns="0" tIns="0" rIns="0" bIns="0" rtlCol="0" anchor="t">
            <a:spAutoFit/>
          </a:bodyPr>
          <a:lstStyle/>
          <a:p>
            <a:pPr algn="ctr">
              <a:lnSpc>
                <a:spcPts val="3359"/>
              </a:lnSpc>
            </a:pPr>
            <a:r>
              <a:rPr lang="en-US" sz="2799">
                <a:solidFill>
                  <a:srgbClr val="2E2D2D"/>
                </a:solidFill>
                <a:latin typeface="Glacial Indifference"/>
                <a:ea typeface="Glacial Indifference"/>
                <a:cs typeface="Glacial Indifference"/>
                <a:sym typeface="Glacial Indifference"/>
              </a:rPr>
              <a:t>The ability of AI to understand, interpret, and generate </a:t>
            </a:r>
            <a:r>
              <a:rPr lang="en-US" sz="2799" b="1">
                <a:solidFill>
                  <a:srgbClr val="2E2D2D"/>
                </a:solidFill>
                <a:latin typeface="Glacial Indifference Bold"/>
                <a:ea typeface="Glacial Indifference Bold"/>
                <a:cs typeface="Glacial Indifference Bold"/>
                <a:sym typeface="Glacial Indifference Bold"/>
              </a:rPr>
              <a:t>human language.</a:t>
            </a:r>
          </a:p>
        </p:txBody>
      </p:sp>
      <p:sp>
        <p:nvSpPr>
          <p:cNvPr id="17" name="TextBox 17"/>
          <p:cNvSpPr txBox="1"/>
          <p:nvPr/>
        </p:nvSpPr>
        <p:spPr>
          <a:xfrm>
            <a:off x="10337942" y="4353572"/>
            <a:ext cx="5926455" cy="1581150"/>
          </a:xfrm>
          <a:prstGeom prst="rect">
            <a:avLst/>
          </a:prstGeom>
        </p:spPr>
        <p:txBody>
          <a:bodyPr lIns="0" tIns="0" rIns="0" bIns="0" rtlCol="0" anchor="t">
            <a:spAutoFit/>
          </a:bodyPr>
          <a:lstStyle/>
          <a:p>
            <a:pPr algn="ctr">
              <a:lnSpc>
                <a:spcPts val="6000"/>
              </a:lnSpc>
            </a:pPr>
            <a:r>
              <a:rPr lang="en-US" sz="6000">
                <a:solidFill>
                  <a:srgbClr val="2E2D2D"/>
                </a:solidFill>
                <a:latin typeface="Squada One"/>
                <a:ea typeface="Squada One"/>
                <a:cs typeface="Squada One"/>
                <a:sym typeface="Squada One"/>
              </a:rPr>
              <a:t>Natural Language Processing</a:t>
            </a:r>
          </a:p>
        </p:txBody>
      </p:sp>
      <p:sp>
        <p:nvSpPr>
          <p:cNvPr id="18" name="TextBox 18"/>
          <p:cNvSpPr txBox="1"/>
          <p:nvPr/>
        </p:nvSpPr>
        <p:spPr>
          <a:xfrm>
            <a:off x="1871203" y="7306574"/>
            <a:ext cx="5926455" cy="1257300"/>
          </a:xfrm>
          <a:prstGeom prst="rect">
            <a:avLst/>
          </a:prstGeom>
        </p:spPr>
        <p:txBody>
          <a:bodyPr lIns="0" tIns="0" rIns="0" bIns="0" rtlCol="0" anchor="t">
            <a:spAutoFit/>
          </a:bodyPr>
          <a:lstStyle/>
          <a:p>
            <a:pPr algn="ctr">
              <a:lnSpc>
                <a:spcPts val="3360"/>
              </a:lnSpc>
            </a:pPr>
            <a:r>
              <a:rPr lang="en-US" sz="2800" i="1">
                <a:solidFill>
                  <a:srgbClr val="2E2D2D"/>
                </a:solidFill>
                <a:latin typeface="Glacial Indifference Italics"/>
                <a:ea typeface="Glacial Indifference Italics"/>
                <a:cs typeface="Glacial Indifference Italics"/>
                <a:sym typeface="Glacial Indifference Italics"/>
              </a:rPr>
              <a:t>E.g. Email systems use machine learning to recognise spam messages by analysing patterns.</a:t>
            </a:r>
          </a:p>
        </p:txBody>
      </p:sp>
      <p:sp>
        <p:nvSpPr>
          <p:cNvPr id="19" name="TextBox 19"/>
          <p:cNvSpPr txBox="1"/>
          <p:nvPr/>
        </p:nvSpPr>
        <p:spPr>
          <a:xfrm>
            <a:off x="10337942" y="7306574"/>
            <a:ext cx="5926455" cy="1257300"/>
          </a:xfrm>
          <a:prstGeom prst="rect">
            <a:avLst/>
          </a:prstGeom>
        </p:spPr>
        <p:txBody>
          <a:bodyPr lIns="0" tIns="0" rIns="0" bIns="0" rtlCol="0" anchor="t">
            <a:spAutoFit/>
          </a:bodyPr>
          <a:lstStyle/>
          <a:p>
            <a:pPr algn="ctr">
              <a:lnSpc>
                <a:spcPts val="3360"/>
              </a:lnSpc>
            </a:pPr>
            <a:r>
              <a:rPr lang="en-US" sz="2800" i="1">
                <a:solidFill>
                  <a:srgbClr val="2E2D2D"/>
                </a:solidFill>
                <a:latin typeface="Glacial Indifference Italics"/>
                <a:ea typeface="Glacial Indifference Italics"/>
                <a:cs typeface="Glacial Indifference Italics"/>
                <a:sym typeface="Glacial Indifference Italics"/>
              </a:rPr>
              <a:t>E.g. Chatbots or virtual assistants, like the ones that answer questions or set reminders, rely on NLP.</a:t>
            </a:r>
          </a:p>
        </p:txBody>
      </p:sp>
      <p:grpSp>
        <p:nvGrpSpPr>
          <p:cNvPr id="20" name="Group 20"/>
          <p:cNvGrpSpPr/>
          <p:nvPr/>
        </p:nvGrpSpPr>
        <p:grpSpPr>
          <a:xfrm>
            <a:off x="3621667" y="1565969"/>
            <a:ext cx="2425527" cy="2425527"/>
            <a:chOff x="0" y="0"/>
            <a:chExt cx="3234036" cy="3234036"/>
          </a:xfrm>
        </p:grpSpPr>
        <p:grpSp>
          <p:nvGrpSpPr>
            <p:cNvPr id="21" name="Group 21"/>
            <p:cNvGrpSpPr/>
            <p:nvPr/>
          </p:nvGrpSpPr>
          <p:grpSpPr>
            <a:xfrm>
              <a:off x="0" y="0"/>
              <a:ext cx="3234036" cy="32340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D2D"/>
              </a:solidFill>
            </p:spPr>
            <p:txBody>
              <a:bodyPr/>
              <a:lstStyle/>
              <a:p>
                <a:endParaRPr lang="pt-B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4" name="Freeform 24"/>
            <p:cNvSpPr/>
            <p:nvPr/>
          </p:nvSpPr>
          <p:spPr>
            <a:xfrm>
              <a:off x="624089" y="624089"/>
              <a:ext cx="1985859" cy="1985859"/>
            </a:xfrm>
            <a:custGeom>
              <a:avLst/>
              <a:gdLst/>
              <a:ahLst/>
              <a:cxnLst/>
              <a:rect l="l" t="t" r="r" b="b"/>
              <a:pathLst>
                <a:path w="1985859" h="1985859">
                  <a:moveTo>
                    <a:pt x="0" y="0"/>
                  </a:moveTo>
                  <a:lnTo>
                    <a:pt x="1985858" y="0"/>
                  </a:lnTo>
                  <a:lnTo>
                    <a:pt x="1985858" y="1985858"/>
                  </a:lnTo>
                  <a:lnTo>
                    <a:pt x="0" y="1985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grpSp>
        <p:nvGrpSpPr>
          <p:cNvPr id="25" name="Group 25"/>
          <p:cNvGrpSpPr/>
          <p:nvPr/>
        </p:nvGrpSpPr>
        <p:grpSpPr>
          <a:xfrm>
            <a:off x="12088406" y="1565969"/>
            <a:ext cx="2425527" cy="2425527"/>
            <a:chOff x="0" y="0"/>
            <a:chExt cx="3234036" cy="3234036"/>
          </a:xfrm>
        </p:grpSpPr>
        <p:grpSp>
          <p:nvGrpSpPr>
            <p:cNvPr id="26" name="Group 26"/>
            <p:cNvGrpSpPr/>
            <p:nvPr/>
          </p:nvGrpSpPr>
          <p:grpSpPr>
            <a:xfrm>
              <a:off x="0" y="0"/>
              <a:ext cx="3234036" cy="32340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D2D"/>
              </a:solidFill>
            </p:spPr>
            <p:txBody>
              <a:bodyPr/>
              <a:lstStyle/>
              <a:p>
                <a:endParaRPr lang="pt-B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9" name="Freeform 29"/>
            <p:cNvSpPr/>
            <p:nvPr/>
          </p:nvSpPr>
          <p:spPr>
            <a:xfrm>
              <a:off x="419623" y="684547"/>
              <a:ext cx="2394790" cy="1864943"/>
            </a:xfrm>
            <a:custGeom>
              <a:avLst/>
              <a:gdLst/>
              <a:ahLst/>
              <a:cxnLst/>
              <a:rect l="l" t="t" r="r" b="b"/>
              <a:pathLst>
                <a:path w="2394790" h="1864943">
                  <a:moveTo>
                    <a:pt x="0" y="0"/>
                  </a:moveTo>
                  <a:lnTo>
                    <a:pt x="2394790" y="0"/>
                  </a:lnTo>
                  <a:lnTo>
                    <a:pt x="2394790" y="1864942"/>
                  </a:lnTo>
                  <a:lnTo>
                    <a:pt x="0" y="1864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5857"/>
            <a:ext cx="7303839" cy="8072443"/>
            <a:chOff x="0" y="0"/>
            <a:chExt cx="1483133" cy="1639207"/>
          </a:xfrm>
        </p:grpSpPr>
        <p:sp>
          <p:nvSpPr>
            <p:cNvPr id="3" name="Freeform 3"/>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01650" y="1185857"/>
            <a:ext cx="7303839" cy="8072443"/>
            <a:chOff x="0" y="0"/>
            <a:chExt cx="1483133" cy="1639207"/>
          </a:xfrm>
        </p:grpSpPr>
        <p:sp>
          <p:nvSpPr>
            <p:cNvPr id="6" name="Freeform 6"/>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82510" y="1028700"/>
            <a:ext cx="7303839" cy="8072443"/>
            <a:chOff x="0" y="0"/>
            <a:chExt cx="1483133" cy="1639207"/>
          </a:xfrm>
        </p:grpSpPr>
        <p:sp>
          <p:nvSpPr>
            <p:cNvPr id="9" name="Freeform 9"/>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0" name="TextBox 10"/>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649250" y="1028700"/>
            <a:ext cx="7303839" cy="8072443"/>
            <a:chOff x="0" y="0"/>
            <a:chExt cx="1483133" cy="1639207"/>
          </a:xfrm>
        </p:grpSpPr>
        <p:sp>
          <p:nvSpPr>
            <p:cNvPr id="12" name="Freeform 12"/>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871203" y="5668148"/>
            <a:ext cx="5926455" cy="1257300"/>
          </a:xfrm>
          <a:prstGeom prst="rect">
            <a:avLst/>
          </a:prstGeom>
        </p:spPr>
        <p:txBody>
          <a:bodyPr lIns="0" tIns="0" rIns="0" bIns="0" rtlCol="0" anchor="t">
            <a:spAutoFit/>
          </a:bodyPr>
          <a:lstStyle/>
          <a:p>
            <a:pPr algn="ctr">
              <a:lnSpc>
                <a:spcPts val="3360"/>
              </a:lnSpc>
            </a:pPr>
            <a:r>
              <a:rPr lang="en-US" sz="2800">
                <a:solidFill>
                  <a:srgbClr val="F1F5F8"/>
                </a:solidFill>
                <a:latin typeface="Glacial Indifference"/>
                <a:ea typeface="Glacial Indifference"/>
                <a:cs typeface="Glacial Indifference"/>
                <a:sym typeface="Glacial Indifference"/>
              </a:rPr>
              <a:t>The ability of AI to interpret and analyse </a:t>
            </a:r>
            <a:r>
              <a:rPr lang="en-US" sz="2800" b="1">
                <a:solidFill>
                  <a:srgbClr val="F1F5F8"/>
                </a:solidFill>
                <a:latin typeface="Glacial Indifference Bold"/>
                <a:ea typeface="Glacial Indifference Bold"/>
                <a:cs typeface="Glacial Indifference Bold"/>
                <a:sym typeface="Glacial Indifference Bold"/>
              </a:rPr>
              <a:t>visual information</a:t>
            </a:r>
            <a:r>
              <a:rPr lang="en-US" sz="2800">
                <a:solidFill>
                  <a:srgbClr val="F1F5F8"/>
                </a:solidFill>
                <a:latin typeface="Glacial Indifference"/>
                <a:ea typeface="Glacial Indifference"/>
                <a:cs typeface="Glacial Indifference"/>
                <a:sym typeface="Glacial Indifference"/>
              </a:rPr>
              <a:t> from the world, such as images and videos.</a:t>
            </a:r>
          </a:p>
        </p:txBody>
      </p:sp>
      <p:sp>
        <p:nvSpPr>
          <p:cNvPr id="15" name="TextBox 15"/>
          <p:cNvSpPr txBox="1"/>
          <p:nvPr/>
        </p:nvSpPr>
        <p:spPr>
          <a:xfrm>
            <a:off x="1871203" y="4239272"/>
            <a:ext cx="5926455" cy="1047750"/>
          </a:xfrm>
          <a:prstGeom prst="rect">
            <a:avLst/>
          </a:prstGeom>
        </p:spPr>
        <p:txBody>
          <a:bodyPr lIns="0" tIns="0" rIns="0" bIns="0" rtlCol="0" anchor="t">
            <a:spAutoFit/>
          </a:bodyPr>
          <a:lstStyle/>
          <a:p>
            <a:pPr algn="ctr">
              <a:lnSpc>
                <a:spcPts val="8400"/>
              </a:lnSpc>
            </a:pPr>
            <a:r>
              <a:rPr lang="en-US" sz="6000">
                <a:solidFill>
                  <a:srgbClr val="F1F5F8"/>
                </a:solidFill>
                <a:latin typeface="Squada One"/>
                <a:ea typeface="Squada One"/>
                <a:cs typeface="Squada One"/>
                <a:sym typeface="Squada One"/>
              </a:rPr>
              <a:t>Computer Vision</a:t>
            </a:r>
          </a:p>
        </p:txBody>
      </p:sp>
      <p:sp>
        <p:nvSpPr>
          <p:cNvPr id="16" name="TextBox 16"/>
          <p:cNvSpPr txBox="1"/>
          <p:nvPr/>
        </p:nvSpPr>
        <p:spPr>
          <a:xfrm>
            <a:off x="10232789" y="6192023"/>
            <a:ext cx="6136763" cy="847725"/>
          </a:xfrm>
          <a:prstGeom prst="rect">
            <a:avLst/>
          </a:prstGeom>
        </p:spPr>
        <p:txBody>
          <a:bodyPr lIns="0" tIns="0" rIns="0" bIns="0" rtlCol="0" anchor="t">
            <a:spAutoFit/>
          </a:bodyPr>
          <a:lstStyle/>
          <a:p>
            <a:pPr algn="ctr">
              <a:lnSpc>
                <a:spcPts val="3359"/>
              </a:lnSpc>
            </a:pPr>
            <a:r>
              <a:rPr lang="en-US" sz="2799">
                <a:solidFill>
                  <a:srgbClr val="F1F5F8"/>
                </a:solidFill>
                <a:latin typeface="Glacial Indifference"/>
                <a:ea typeface="Glacial Indifference"/>
                <a:cs typeface="Glacial Indifference"/>
                <a:sym typeface="Glacial Indifference"/>
              </a:rPr>
              <a:t>AI uses logic, rules, and strategies to </a:t>
            </a:r>
            <a:r>
              <a:rPr lang="en-US" sz="2799" b="1">
                <a:solidFill>
                  <a:srgbClr val="F1F5F8"/>
                </a:solidFill>
                <a:latin typeface="Glacial Indifference Bold"/>
                <a:ea typeface="Glacial Indifference Bold"/>
                <a:cs typeface="Glacial Indifference Bold"/>
                <a:sym typeface="Glacial Indifference Bold"/>
              </a:rPr>
              <a:t>solve problems</a:t>
            </a:r>
            <a:r>
              <a:rPr lang="en-US" sz="2799">
                <a:solidFill>
                  <a:srgbClr val="F1F5F8"/>
                </a:solidFill>
                <a:latin typeface="Glacial Indifference"/>
                <a:ea typeface="Glacial Indifference"/>
                <a:cs typeface="Glacial Indifference"/>
                <a:sym typeface="Glacial Indifference"/>
              </a:rPr>
              <a:t> or make decisions.</a:t>
            </a:r>
          </a:p>
        </p:txBody>
      </p:sp>
      <p:sp>
        <p:nvSpPr>
          <p:cNvPr id="17" name="TextBox 17"/>
          <p:cNvSpPr txBox="1"/>
          <p:nvPr/>
        </p:nvSpPr>
        <p:spPr>
          <a:xfrm>
            <a:off x="10337942" y="4353572"/>
            <a:ext cx="5926455" cy="1581150"/>
          </a:xfrm>
          <a:prstGeom prst="rect">
            <a:avLst/>
          </a:prstGeom>
        </p:spPr>
        <p:txBody>
          <a:bodyPr lIns="0" tIns="0" rIns="0" bIns="0" rtlCol="0" anchor="t">
            <a:spAutoFit/>
          </a:bodyPr>
          <a:lstStyle/>
          <a:p>
            <a:pPr algn="ctr">
              <a:lnSpc>
                <a:spcPts val="6000"/>
              </a:lnSpc>
            </a:pPr>
            <a:r>
              <a:rPr lang="en-US" sz="6000">
                <a:solidFill>
                  <a:srgbClr val="F1F5F8"/>
                </a:solidFill>
                <a:latin typeface="Squada One"/>
                <a:ea typeface="Squada One"/>
                <a:cs typeface="Squada One"/>
                <a:sym typeface="Squada One"/>
              </a:rPr>
              <a:t>Reasoning and Decision Making</a:t>
            </a:r>
          </a:p>
        </p:txBody>
      </p:sp>
      <p:sp>
        <p:nvSpPr>
          <p:cNvPr id="18" name="TextBox 18"/>
          <p:cNvSpPr txBox="1"/>
          <p:nvPr/>
        </p:nvSpPr>
        <p:spPr>
          <a:xfrm>
            <a:off x="1871203"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Facial recognition technology in smartphones or software that detects objects in photos.</a:t>
            </a:r>
          </a:p>
        </p:txBody>
      </p:sp>
      <p:sp>
        <p:nvSpPr>
          <p:cNvPr id="19" name="TextBox 19"/>
          <p:cNvSpPr txBox="1"/>
          <p:nvPr/>
        </p:nvSpPr>
        <p:spPr>
          <a:xfrm>
            <a:off x="10337942"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Navigation apps use AI to calculate the fastest route based on current traffic conditions.</a:t>
            </a:r>
          </a:p>
        </p:txBody>
      </p:sp>
      <p:grpSp>
        <p:nvGrpSpPr>
          <p:cNvPr id="20" name="Group 20"/>
          <p:cNvGrpSpPr/>
          <p:nvPr/>
        </p:nvGrpSpPr>
        <p:grpSpPr>
          <a:xfrm>
            <a:off x="12088406" y="1566095"/>
            <a:ext cx="2425527" cy="2425527"/>
            <a:chOff x="0" y="0"/>
            <a:chExt cx="3234036" cy="3234036"/>
          </a:xfrm>
        </p:grpSpPr>
        <p:grpSp>
          <p:nvGrpSpPr>
            <p:cNvPr id="21" name="Group 21"/>
            <p:cNvGrpSpPr/>
            <p:nvPr/>
          </p:nvGrpSpPr>
          <p:grpSpPr>
            <a:xfrm>
              <a:off x="0" y="0"/>
              <a:ext cx="3234036" cy="32340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629842" y="643416"/>
              <a:ext cx="1974352" cy="1947204"/>
            </a:xfrm>
            <a:custGeom>
              <a:avLst/>
              <a:gdLst/>
              <a:ahLst/>
              <a:cxnLst/>
              <a:rect l="l" t="t" r="r" b="b"/>
              <a:pathLst>
                <a:path w="1974352" h="1947204">
                  <a:moveTo>
                    <a:pt x="0" y="0"/>
                  </a:moveTo>
                  <a:lnTo>
                    <a:pt x="1974352" y="0"/>
                  </a:lnTo>
                  <a:lnTo>
                    <a:pt x="1974352" y="1947204"/>
                  </a:lnTo>
                  <a:lnTo>
                    <a:pt x="0" y="1947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grpSp>
        <p:nvGrpSpPr>
          <p:cNvPr id="25" name="Group 25"/>
          <p:cNvGrpSpPr/>
          <p:nvPr/>
        </p:nvGrpSpPr>
        <p:grpSpPr>
          <a:xfrm>
            <a:off x="3621667" y="1565969"/>
            <a:ext cx="2425527" cy="2425527"/>
            <a:chOff x="0" y="0"/>
            <a:chExt cx="3234036" cy="3234036"/>
          </a:xfrm>
        </p:grpSpPr>
        <p:grpSp>
          <p:nvGrpSpPr>
            <p:cNvPr id="26" name="Group 26"/>
            <p:cNvGrpSpPr/>
            <p:nvPr/>
          </p:nvGrpSpPr>
          <p:grpSpPr>
            <a:xfrm>
              <a:off x="0" y="0"/>
              <a:ext cx="3234036" cy="32340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684547" y="684547"/>
              <a:ext cx="1864943" cy="1864943"/>
            </a:xfrm>
            <a:custGeom>
              <a:avLst/>
              <a:gdLst/>
              <a:ahLst/>
              <a:cxnLst/>
              <a:rect l="l" t="t" r="r" b="b"/>
              <a:pathLst>
                <a:path w="1864943" h="1864943">
                  <a:moveTo>
                    <a:pt x="0" y="0"/>
                  </a:moveTo>
                  <a:lnTo>
                    <a:pt x="1864942" y="0"/>
                  </a:lnTo>
                  <a:lnTo>
                    <a:pt x="1864942" y="1864942"/>
                  </a:lnTo>
                  <a:lnTo>
                    <a:pt x="0" y="1864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55675" y="1013146"/>
            <a:ext cx="3340285" cy="2848433"/>
            <a:chOff x="0" y="0"/>
            <a:chExt cx="925382" cy="789121"/>
          </a:xfrm>
        </p:grpSpPr>
        <p:sp>
          <p:nvSpPr>
            <p:cNvPr id="3" name="Freeform 3"/>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97429" y="1013146"/>
            <a:ext cx="3340285" cy="2848433"/>
            <a:chOff x="0" y="0"/>
            <a:chExt cx="925382" cy="789121"/>
          </a:xfrm>
        </p:grpSpPr>
        <p:sp>
          <p:nvSpPr>
            <p:cNvPr id="6" name="Freeform 6"/>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919015" y="1013146"/>
            <a:ext cx="3340285" cy="2848433"/>
            <a:chOff x="0" y="0"/>
            <a:chExt cx="925382" cy="789121"/>
          </a:xfrm>
        </p:grpSpPr>
        <p:sp>
          <p:nvSpPr>
            <p:cNvPr id="9" name="Freeform 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974486" y="901440"/>
            <a:ext cx="3340285" cy="2848433"/>
            <a:chOff x="0" y="0"/>
            <a:chExt cx="816655" cy="696404"/>
          </a:xfrm>
        </p:grpSpPr>
        <p:sp>
          <p:nvSpPr>
            <p:cNvPr id="12" name="Freeform 12"/>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2"/>
              <a:stretch>
                <a:fillRect l="-13876" r="-13876"/>
              </a:stretch>
            </a:blipFill>
            <a:ln w="38100" cap="rnd">
              <a:solidFill>
                <a:srgbClr val="2E2D2D"/>
              </a:solidFill>
              <a:prstDash val="solid"/>
              <a:round/>
            </a:ln>
          </p:spPr>
          <p:txBody>
            <a:bodyPr/>
            <a:lstStyle/>
            <a:p>
              <a:endParaRPr lang="pt-BR"/>
            </a:p>
          </p:txBody>
        </p:sp>
      </p:grpSp>
      <p:grpSp>
        <p:nvGrpSpPr>
          <p:cNvPr id="13" name="Group 13"/>
          <p:cNvGrpSpPr/>
          <p:nvPr/>
        </p:nvGrpSpPr>
        <p:grpSpPr>
          <a:xfrm>
            <a:off x="13797060" y="901440"/>
            <a:ext cx="3340285" cy="2848433"/>
            <a:chOff x="0" y="0"/>
            <a:chExt cx="816655" cy="696404"/>
          </a:xfrm>
        </p:grpSpPr>
        <p:sp>
          <p:nvSpPr>
            <p:cNvPr id="14" name="Freeform 14"/>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3"/>
              <a:stretch>
                <a:fillRect l="-10694" r="-10694"/>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0" y="37426"/>
            <a:ext cx="5548342" cy="10249574"/>
            <a:chOff x="0" y="0"/>
            <a:chExt cx="1126658" cy="2081300"/>
          </a:xfrm>
        </p:grpSpPr>
        <p:sp>
          <p:nvSpPr>
            <p:cNvPr id="16" name="Freeform 1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17" name="TextBox 1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150184" y="901440"/>
            <a:ext cx="3340285" cy="2848433"/>
            <a:chOff x="0" y="0"/>
            <a:chExt cx="816655" cy="696404"/>
          </a:xfrm>
        </p:grpSpPr>
        <p:sp>
          <p:nvSpPr>
            <p:cNvPr id="19" name="Freeform 19"/>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4"/>
              <a:stretch>
                <a:fillRect l="-14848" r="-14848"/>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6273127" y="5383793"/>
            <a:ext cx="3340285" cy="2848433"/>
            <a:chOff x="0" y="0"/>
            <a:chExt cx="925382" cy="789121"/>
          </a:xfrm>
        </p:grpSpPr>
        <p:sp>
          <p:nvSpPr>
            <p:cNvPr id="21" name="Freeform 21"/>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094714" y="5383793"/>
            <a:ext cx="3340285" cy="2848433"/>
            <a:chOff x="0" y="0"/>
            <a:chExt cx="925382" cy="789121"/>
          </a:xfrm>
        </p:grpSpPr>
        <p:sp>
          <p:nvSpPr>
            <p:cNvPr id="24" name="Freeform 24"/>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5" name="TextBox 25"/>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150184" y="5272088"/>
            <a:ext cx="3340285" cy="2848433"/>
            <a:chOff x="0" y="0"/>
            <a:chExt cx="816655" cy="696404"/>
          </a:xfrm>
        </p:grpSpPr>
        <p:sp>
          <p:nvSpPr>
            <p:cNvPr id="27" name="Freeform 27"/>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5"/>
              <a:stretch>
                <a:fillRect l="-13996" r="-13996"/>
              </a:stretch>
            </a:blipFill>
            <a:ln w="38100" cap="rnd">
              <a:solidFill>
                <a:srgbClr val="2E2D2D"/>
              </a:solidFill>
              <a:prstDash val="solid"/>
              <a:round/>
            </a:ln>
          </p:spPr>
          <p:txBody>
            <a:bodyPr/>
            <a:lstStyle/>
            <a:p>
              <a:endParaRPr lang="pt-BR"/>
            </a:p>
          </p:txBody>
        </p:sp>
      </p:grpSp>
      <p:grpSp>
        <p:nvGrpSpPr>
          <p:cNvPr id="28" name="Group 28"/>
          <p:cNvGrpSpPr/>
          <p:nvPr/>
        </p:nvGrpSpPr>
        <p:grpSpPr>
          <a:xfrm>
            <a:off x="9972759" y="5272088"/>
            <a:ext cx="3340285" cy="2848433"/>
            <a:chOff x="0" y="0"/>
            <a:chExt cx="816655" cy="696404"/>
          </a:xfrm>
        </p:grpSpPr>
        <p:sp>
          <p:nvSpPr>
            <p:cNvPr id="29" name="Freeform 29"/>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6"/>
              <a:stretch>
                <a:fillRect l="-13996" r="-13996"/>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13908932" y="5402507"/>
            <a:ext cx="3340285" cy="2848433"/>
            <a:chOff x="0" y="0"/>
            <a:chExt cx="925382" cy="789121"/>
          </a:xfrm>
        </p:grpSpPr>
        <p:sp>
          <p:nvSpPr>
            <p:cNvPr id="31" name="Freeform 31"/>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3785989" y="5290801"/>
            <a:ext cx="3340285" cy="2848433"/>
            <a:chOff x="0" y="0"/>
            <a:chExt cx="816655" cy="696404"/>
          </a:xfrm>
        </p:grpSpPr>
        <p:sp>
          <p:nvSpPr>
            <p:cNvPr id="34" name="Freeform 34"/>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7"/>
              <a:stretch>
                <a:fillRect l="-13996" r="-13996"/>
              </a:stretch>
            </a:blipFill>
            <a:ln w="38100" cap="rnd">
              <a:solidFill>
                <a:srgbClr val="2E2D2D"/>
              </a:solidFill>
              <a:prstDash val="solid"/>
              <a:round/>
            </a:ln>
          </p:spPr>
          <p:txBody>
            <a:bodyPr/>
            <a:lstStyle/>
            <a:p>
              <a:endParaRPr lang="pt-BR"/>
            </a:p>
          </p:txBody>
        </p:sp>
      </p:grpSp>
      <p:sp>
        <p:nvSpPr>
          <p:cNvPr id="35" name="Freeform 35"/>
          <p:cNvSpPr/>
          <p:nvPr/>
        </p:nvSpPr>
        <p:spPr>
          <a:xfrm>
            <a:off x="1028700" y="5143500"/>
            <a:ext cx="3744468" cy="4114800"/>
          </a:xfrm>
          <a:custGeom>
            <a:avLst/>
            <a:gdLst/>
            <a:ahLst/>
            <a:cxnLst/>
            <a:rect l="l" t="t" r="r" b="b"/>
            <a:pathLst>
              <a:path w="3744468" h="4114800">
                <a:moveTo>
                  <a:pt x="0" y="0"/>
                </a:moveTo>
                <a:lnTo>
                  <a:pt x="3744468" y="0"/>
                </a:lnTo>
                <a:lnTo>
                  <a:pt x="374446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36" name="TextBox 36"/>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37" name="TextBox 37"/>
          <p:cNvSpPr txBox="1"/>
          <p:nvPr/>
        </p:nvSpPr>
        <p:spPr>
          <a:xfrm>
            <a:off x="1028700" y="2605088"/>
            <a:ext cx="3699077" cy="19812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For each of the following examples, identify the correct AI components used:</a:t>
            </a:r>
          </a:p>
        </p:txBody>
      </p:sp>
      <p:sp>
        <p:nvSpPr>
          <p:cNvPr id="38" name="TextBox 38"/>
          <p:cNvSpPr txBox="1"/>
          <p:nvPr/>
        </p:nvSpPr>
        <p:spPr>
          <a:xfrm>
            <a:off x="6150184" y="4079558"/>
            <a:ext cx="3448490" cy="621030"/>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helps self-driving cars identify pedestrians crossing the road.</a:t>
            </a:r>
          </a:p>
        </p:txBody>
      </p:sp>
      <p:sp>
        <p:nvSpPr>
          <p:cNvPr id="39" name="TextBox 39"/>
          <p:cNvSpPr txBox="1"/>
          <p:nvPr/>
        </p:nvSpPr>
        <p:spPr>
          <a:xfrm>
            <a:off x="6147470" y="8459561"/>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uses a step-by-step process to calculate the fastest route for food delivery.</a:t>
            </a:r>
          </a:p>
        </p:txBody>
      </p:sp>
      <p:sp>
        <p:nvSpPr>
          <p:cNvPr id="40" name="TextBox 40"/>
          <p:cNvSpPr txBox="1"/>
          <p:nvPr/>
        </p:nvSpPr>
        <p:spPr>
          <a:xfrm>
            <a:off x="13796073" y="4079558"/>
            <a:ext cx="3448490" cy="621030"/>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needs thousands of medical records to predict health risks.</a:t>
            </a:r>
          </a:p>
        </p:txBody>
      </p:sp>
      <p:sp>
        <p:nvSpPr>
          <p:cNvPr id="41" name="TextBox 41"/>
          <p:cNvSpPr txBox="1"/>
          <p:nvPr/>
        </p:nvSpPr>
        <p:spPr>
          <a:xfrm>
            <a:off x="9973128" y="4079558"/>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interprets spoken commands, like "Set an alarm for 7 AM," and carries them out accurately.</a:t>
            </a:r>
          </a:p>
        </p:txBody>
      </p:sp>
      <p:sp>
        <p:nvSpPr>
          <p:cNvPr id="42" name="TextBox 42"/>
          <p:cNvSpPr txBox="1"/>
          <p:nvPr/>
        </p:nvSpPr>
        <p:spPr>
          <a:xfrm>
            <a:off x="9966729" y="8459561"/>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improves at identifying spam emails by learning from examples of spam and non-spam emails.</a:t>
            </a:r>
          </a:p>
        </p:txBody>
      </p:sp>
      <p:sp>
        <p:nvSpPr>
          <p:cNvPr id="43" name="TextBox 43"/>
          <p:cNvSpPr txBox="1"/>
          <p:nvPr/>
        </p:nvSpPr>
        <p:spPr>
          <a:xfrm>
            <a:off x="13785989" y="8459561"/>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evaluates millions of potential strategies to make the best choices during a chess game.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55675" y="1013146"/>
            <a:ext cx="3340285" cy="2848433"/>
            <a:chOff x="0" y="0"/>
            <a:chExt cx="925382" cy="789121"/>
          </a:xfrm>
        </p:grpSpPr>
        <p:sp>
          <p:nvSpPr>
            <p:cNvPr id="3" name="Freeform 3"/>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97429" y="1013146"/>
            <a:ext cx="3340285" cy="2848433"/>
            <a:chOff x="0" y="0"/>
            <a:chExt cx="925382" cy="789121"/>
          </a:xfrm>
        </p:grpSpPr>
        <p:sp>
          <p:nvSpPr>
            <p:cNvPr id="6" name="Freeform 6"/>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919015" y="1013146"/>
            <a:ext cx="3340285" cy="2848433"/>
            <a:chOff x="0" y="0"/>
            <a:chExt cx="925382" cy="789121"/>
          </a:xfrm>
        </p:grpSpPr>
        <p:sp>
          <p:nvSpPr>
            <p:cNvPr id="9" name="Freeform 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797060" y="901440"/>
            <a:ext cx="3340285" cy="2848433"/>
            <a:chOff x="0" y="0"/>
            <a:chExt cx="816655" cy="696404"/>
          </a:xfrm>
        </p:grpSpPr>
        <p:sp>
          <p:nvSpPr>
            <p:cNvPr id="12" name="Freeform 12"/>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2"/>
              <a:stretch>
                <a:fillRect l="-10694" r="-10694"/>
              </a:stretch>
            </a:blipFill>
            <a:ln w="38100" cap="rnd">
              <a:solidFill>
                <a:srgbClr val="2E2D2D"/>
              </a:solidFill>
              <a:prstDash val="solid"/>
              <a:round/>
            </a:ln>
          </p:spPr>
          <p:txBody>
            <a:bodyPr/>
            <a:lstStyle/>
            <a:p>
              <a:endParaRPr lang="pt-BR"/>
            </a:p>
          </p:txBody>
        </p:sp>
      </p:grpSp>
      <p:grpSp>
        <p:nvGrpSpPr>
          <p:cNvPr id="13" name="Group 13"/>
          <p:cNvGrpSpPr/>
          <p:nvPr/>
        </p:nvGrpSpPr>
        <p:grpSpPr>
          <a:xfrm>
            <a:off x="0" y="37426"/>
            <a:ext cx="5548342" cy="10249574"/>
            <a:chOff x="0" y="0"/>
            <a:chExt cx="1126658" cy="2081300"/>
          </a:xfrm>
        </p:grpSpPr>
        <p:sp>
          <p:nvSpPr>
            <p:cNvPr id="14" name="Freeform 14"/>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15" name="TextBox 15"/>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150184" y="901440"/>
            <a:ext cx="3340285" cy="2848433"/>
            <a:chOff x="0" y="0"/>
            <a:chExt cx="816655" cy="696404"/>
          </a:xfrm>
        </p:grpSpPr>
        <p:sp>
          <p:nvSpPr>
            <p:cNvPr id="17" name="Freeform 17"/>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3"/>
              <a:stretch>
                <a:fillRect l="-14848" r="-14848"/>
              </a:stretch>
            </a:blipFill>
            <a:ln w="38100" cap="rnd">
              <a:solidFill>
                <a:srgbClr val="2E2D2D"/>
              </a:solidFill>
              <a:prstDash val="solid"/>
              <a:round/>
            </a:ln>
          </p:spPr>
          <p:txBody>
            <a:bodyPr/>
            <a:lstStyle/>
            <a:p>
              <a:endParaRPr lang="pt-BR"/>
            </a:p>
          </p:txBody>
        </p:sp>
      </p:grpSp>
      <p:grpSp>
        <p:nvGrpSpPr>
          <p:cNvPr id="18" name="Group 18"/>
          <p:cNvGrpSpPr/>
          <p:nvPr/>
        </p:nvGrpSpPr>
        <p:grpSpPr>
          <a:xfrm>
            <a:off x="6273127" y="5383793"/>
            <a:ext cx="3340285" cy="2848433"/>
            <a:chOff x="0" y="0"/>
            <a:chExt cx="925382" cy="789121"/>
          </a:xfrm>
        </p:grpSpPr>
        <p:sp>
          <p:nvSpPr>
            <p:cNvPr id="19" name="Freeform 1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0" name="TextBox 2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094714" y="5383793"/>
            <a:ext cx="3340285" cy="2848433"/>
            <a:chOff x="0" y="0"/>
            <a:chExt cx="925382" cy="789121"/>
          </a:xfrm>
        </p:grpSpPr>
        <p:sp>
          <p:nvSpPr>
            <p:cNvPr id="22" name="Freeform 22"/>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3" name="TextBox 23"/>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150184" y="5272088"/>
            <a:ext cx="3340285" cy="2848433"/>
            <a:chOff x="0" y="0"/>
            <a:chExt cx="816655" cy="696404"/>
          </a:xfrm>
        </p:grpSpPr>
        <p:sp>
          <p:nvSpPr>
            <p:cNvPr id="25" name="Freeform 25"/>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4"/>
              <a:stretch>
                <a:fillRect l="-13996" r="-13996"/>
              </a:stretch>
            </a:blipFill>
            <a:ln w="38100" cap="rnd">
              <a:solidFill>
                <a:srgbClr val="2E2D2D"/>
              </a:solidFill>
              <a:prstDash val="solid"/>
              <a:round/>
            </a:ln>
          </p:spPr>
          <p:txBody>
            <a:bodyPr/>
            <a:lstStyle/>
            <a:p>
              <a:endParaRPr lang="pt-BR"/>
            </a:p>
          </p:txBody>
        </p:sp>
      </p:grpSp>
      <p:grpSp>
        <p:nvGrpSpPr>
          <p:cNvPr id="26" name="Group 26"/>
          <p:cNvGrpSpPr/>
          <p:nvPr/>
        </p:nvGrpSpPr>
        <p:grpSpPr>
          <a:xfrm>
            <a:off x="9972759" y="5272088"/>
            <a:ext cx="3340285" cy="2848433"/>
            <a:chOff x="0" y="0"/>
            <a:chExt cx="816655" cy="696404"/>
          </a:xfrm>
        </p:grpSpPr>
        <p:sp>
          <p:nvSpPr>
            <p:cNvPr id="27" name="Freeform 27"/>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5"/>
              <a:stretch>
                <a:fillRect l="-13996" r="-13996"/>
              </a:stretch>
            </a:blipFill>
            <a:ln w="38100" cap="rnd">
              <a:solidFill>
                <a:srgbClr val="2E2D2D"/>
              </a:solidFill>
              <a:prstDash val="solid"/>
              <a:round/>
            </a:ln>
          </p:spPr>
          <p:txBody>
            <a:bodyPr/>
            <a:lstStyle/>
            <a:p>
              <a:endParaRPr lang="pt-BR"/>
            </a:p>
          </p:txBody>
        </p:sp>
      </p:grpSp>
      <p:grpSp>
        <p:nvGrpSpPr>
          <p:cNvPr id="28" name="Group 28"/>
          <p:cNvGrpSpPr/>
          <p:nvPr/>
        </p:nvGrpSpPr>
        <p:grpSpPr>
          <a:xfrm>
            <a:off x="13908932" y="5402507"/>
            <a:ext cx="3340285" cy="2848433"/>
            <a:chOff x="0" y="0"/>
            <a:chExt cx="925382" cy="789121"/>
          </a:xfrm>
        </p:grpSpPr>
        <p:sp>
          <p:nvSpPr>
            <p:cNvPr id="29" name="Freeform 2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30" name="TextBox 3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3785989" y="5290801"/>
            <a:ext cx="3340285" cy="2848433"/>
            <a:chOff x="0" y="0"/>
            <a:chExt cx="816655" cy="696404"/>
          </a:xfrm>
        </p:grpSpPr>
        <p:sp>
          <p:nvSpPr>
            <p:cNvPr id="32" name="Freeform 32"/>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6"/>
              <a:stretch>
                <a:fillRect l="-13996" r="-13996"/>
              </a:stretch>
            </a:blipFill>
            <a:ln w="38100" cap="rnd">
              <a:solidFill>
                <a:srgbClr val="2E2D2D"/>
              </a:solidFill>
              <a:prstDash val="solid"/>
              <a:round/>
            </a:ln>
          </p:spPr>
          <p:txBody>
            <a:bodyPr/>
            <a:lstStyle/>
            <a:p>
              <a:endParaRPr lang="pt-BR"/>
            </a:p>
          </p:txBody>
        </p:sp>
      </p:grpSp>
      <p:sp>
        <p:nvSpPr>
          <p:cNvPr id="33" name="Freeform 33"/>
          <p:cNvSpPr/>
          <p:nvPr/>
        </p:nvSpPr>
        <p:spPr>
          <a:xfrm>
            <a:off x="1028700" y="5143500"/>
            <a:ext cx="3744468" cy="4114800"/>
          </a:xfrm>
          <a:custGeom>
            <a:avLst/>
            <a:gdLst/>
            <a:ahLst/>
            <a:cxnLst/>
            <a:rect l="l" t="t" r="r" b="b"/>
            <a:pathLst>
              <a:path w="3744468" h="4114800">
                <a:moveTo>
                  <a:pt x="0" y="0"/>
                </a:moveTo>
                <a:lnTo>
                  <a:pt x="3744468" y="0"/>
                </a:lnTo>
                <a:lnTo>
                  <a:pt x="37444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34" name="TextBox 34"/>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Answers</a:t>
            </a:r>
          </a:p>
        </p:txBody>
      </p:sp>
      <p:sp>
        <p:nvSpPr>
          <p:cNvPr id="35" name="TextBox 35"/>
          <p:cNvSpPr txBox="1"/>
          <p:nvPr/>
        </p:nvSpPr>
        <p:spPr>
          <a:xfrm>
            <a:off x="1028700" y="2605088"/>
            <a:ext cx="3699077" cy="19812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For each of the following examples, identify the correct AI components used:</a:t>
            </a:r>
          </a:p>
        </p:txBody>
      </p:sp>
      <p:sp>
        <p:nvSpPr>
          <p:cNvPr id="36" name="TextBox 36"/>
          <p:cNvSpPr txBox="1"/>
          <p:nvPr/>
        </p:nvSpPr>
        <p:spPr>
          <a:xfrm>
            <a:off x="6150184" y="4270058"/>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Computer Vision</a:t>
            </a:r>
          </a:p>
        </p:txBody>
      </p:sp>
      <p:sp>
        <p:nvSpPr>
          <p:cNvPr id="37" name="TextBox 37"/>
          <p:cNvSpPr txBox="1"/>
          <p:nvPr/>
        </p:nvSpPr>
        <p:spPr>
          <a:xfrm>
            <a:off x="6147470" y="8650061"/>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Algorithm</a:t>
            </a:r>
          </a:p>
        </p:txBody>
      </p:sp>
      <p:sp>
        <p:nvSpPr>
          <p:cNvPr id="38" name="TextBox 38"/>
          <p:cNvSpPr txBox="1"/>
          <p:nvPr/>
        </p:nvSpPr>
        <p:spPr>
          <a:xfrm>
            <a:off x="13796073" y="4270058"/>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Data</a:t>
            </a:r>
          </a:p>
        </p:txBody>
      </p:sp>
      <p:sp>
        <p:nvSpPr>
          <p:cNvPr id="39" name="TextBox 39"/>
          <p:cNvSpPr txBox="1"/>
          <p:nvPr/>
        </p:nvSpPr>
        <p:spPr>
          <a:xfrm>
            <a:off x="9973128" y="4060508"/>
            <a:ext cx="3448490" cy="8343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Natural Language Processing</a:t>
            </a:r>
          </a:p>
        </p:txBody>
      </p:sp>
      <p:sp>
        <p:nvSpPr>
          <p:cNvPr id="40" name="TextBox 40"/>
          <p:cNvSpPr txBox="1"/>
          <p:nvPr/>
        </p:nvSpPr>
        <p:spPr>
          <a:xfrm>
            <a:off x="9966729" y="8650061"/>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Machine Learning</a:t>
            </a:r>
          </a:p>
        </p:txBody>
      </p:sp>
      <p:sp>
        <p:nvSpPr>
          <p:cNvPr id="41" name="TextBox 41"/>
          <p:cNvSpPr txBox="1"/>
          <p:nvPr/>
        </p:nvSpPr>
        <p:spPr>
          <a:xfrm>
            <a:off x="13785989" y="8440511"/>
            <a:ext cx="3448490" cy="834390"/>
          </a:xfrm>
          <a:prstGeom prst="rect">
            <a:avLst/>
          </a:prstGeom>
        </p:spPr>
        <p:txBody>
          <a:bodyPr lIns="0" tIns="0" rIns="0" bIns="0" rtlCol="0" anchor="t">
            <a:spAutoFit/>
          </a:bodyPr>
          <a:lstStyle/>
          <a:p>
            <a:pPr algn="ctr">
              <a:lnSpc>
                <a:spcPts val="3359"/>
              </a:lnSpc>
            </a:pPr>
            <a:r>
              <a:rPr lang="en-US" sz="2399" b="1">
                <a:solidFill>
                  <a:srgbClr val="2E2D2D"/>
                </a:solidFill>
                <a:latin typeface="Glacial Indifference Bold"/>
                <a:ea typeface="Glacial Indifference Bold"/>
                <a:cs typeface="Glacial Indifference Bold"/>
                <a:sym typeface="Glacial Indifference Bold"/>
              </a:rPr>
              <a:t>Reasoning and </a:t>
            </a:r>
          </a:p>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Decision Making</a:t>
            </a:r>
          </a:p>
        </p:txBody>
      </p:sp>
      <p:grpSp>
        <p:nvGrpSpPr>
          <p:cNvPr id="42" name="Group 42"/>
          <p:cNvGrpSpPr/>
          <p:nvPr/>
        </p:nvGrpSpPr>
        <p:grpSpPr>
          <a:xfrm>
            <a:off x="9974486" y="901440"/>
            <a:ext cx="3340285" cy="2848433"/>
            <a:chOff x="0" y="0"/>
            <a:chExt cx="816655" cy="696404"/>
          </a:xfrm>
        </p:grpSpPr>
        <p:sp>
          <p:nvSpPr>
            <p:cNvPr id="43" name="Freeform 43"/>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9"/>
              <a:stretch>
                <a:fillRect l="-13876" r="-13876"/>
              </a:stretch>
            </a:blipFill>
            <a:ln w="38100" cap="rnd">
              <a:solidFill>
                <a:srgbClr val="2E2D2D"/>
              </a:solidFill>
              <a:prstDash val="solid"/>
              <a:round/>
            </a:ln>
          </p:spPr>
          <p:txBody>
            <a:bodyPr/>
            <a:lstStyle/>
            <a:p>
              <a:endParaRPr lang="pt-B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sp>
        <p:nvSpPr>
          <p:cNvPr id="2" name="Freeform 2"/>
          <p:cNvSpPr/>
          <p:nvPr/>
        </p:nvSpPr>
        <p:spPr>
          <a:xfrm>
            <a:off x="-1099523" y="-227291"/>
            <a:ext cx="6080671" cy="4834133"/>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TextBox 3"/>
          <p:cNvSpPr txBox="1"/>
          <p:nvPr/>
        </p:nvSpPr>
        <p:spPr>
          <a:xfrm>
            <a:off x="5423381" y="2300350"/>
            <a:ext cx="7441238"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How AI Learns</a:t>
            </a:r>
          </a:p>
        </p:txBody>
      </p:sp>
      <p:grpSp>
        <p:nvGrpSpPr>
          <p:cNvPr id="4" name="Group 4"/>
          <p:cNvGrpSpPr/>
          <p:nvPr/>
        </p:nvGrpSpPr>
        <p:grpSpPr>
          <a:xfrm>
            <a:off x="5165384" y="4572517"/>
            <a:ext cx="8100099" cy="3223633"/>
            <a:chOff x="0" y="0"/>
            <a:chExt cx="2133359" cy="849023"/>
          </a:xfrm>
        </p:grpSpPr>
        <p:sp>
          <p:nvSpPr>
            <p:cNvPr id="5" name="Freeform 5"/>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2E2D2D"/>
            </a:solidFill>
            <a:ln w="38100" cap="rnd">
              <a:solidFill>
                <a:srgbClr val="2E2D2D"/>
              </a:solidFill>
              <a:prstDash val="solid"/>
              <a:round/>
            </a:ln>
          </p:spPr>
          <p:txBody>
            <a:bodyPr/>
            <a:lstStyle/>
            <a:p>
              <a:endParaRPr lang="pt-BR"/>
            </a:p>
          </p:txBody>
        </p:sp>
        <p:sp>
          <p:nvSpPr>
            <p:cNvPr id="6" name="TextBox 6"/>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022517" y="4420117"/>
            <a:ext cx="8100099" cy="3223633"/>
            <a:chOff x="0" y="0"/>
            <a:chExt cx="2133359" cy="849023"/>
          </a:xfrm>
        </p:grpSpPr>
        <p:sp>
          <p:nvSpPr>
            <p:cNvPr id="8" name="Freeform 8"/>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9" name="TextBox 9"/>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5865354" y="5203258"/>
            <a:ext cx="6414425" cy="15906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learns through various methods, depending on the type of AI system. The three primary ways AI learns are...</a:t>
            </a:r>
          </a:p>
        </p:txBody>
      </p:sp>
      <p:sp>
        <p:nvSpPr>
          <p:cNvPr id="11" name="Freeform 11"/>
          <p:cNvSpPr/>
          <p:nvPr/>
        </p:nvSpPr>
        <p:spPr>
          <a:xfrm flipH="1">
            <a:off x="13265483" y="5761473"/>
            <a:ext cx="6080671" cy="4834133"/>
          </a:xfrm>
          <a:custGeom>
            <a:avLst/>
            <a:gdLst/>
            <a:ahLst/>
            <a:cxnLst/>
            <a:rect l="l" t="t" r="r" b="b"/>
            <a:pathLst>
              <a:path w="6080671" h="4834133">
                <a:moveTo>
                  <a:pt x="6080671" y="0"/>
                </a:moveTo>
                <a:lnTo>
                  <a:pt x="0" y="0"/>
                </a:lnTo>
                <a:lnTo>
                  <a:pt x="0" y="4834133"/>
                </a:lnTo>
                <a:lnTo>
                  <a:pt x="6080671" y="4834133"/>
                </a:lnTo>
                <a:lnTo>
                  <a:pt x="608067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3335062"/>
            <a:ext cx="7577120" cy="5923238"/>
            <a:chOff x="0" y="0"/>
            <a:chExt cx="1995620" cy="1560030"/>
          </a:xfrm>
        </p:grpSpPr>
        <p:sp>
          <p:nvSpPr>
            <p:cNvPr id="3" name="Freeform 3"/>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3182662"/>
            <a:ext cx="7577120" cy="5923238"/>
            <a:chOff x="0" y="0"/>
            <a:chExt cx="1995620" cy="1560030"/>
          </a:xfrm>
        </p:grpSpPr>
        <p:sp>
          <p:nvSpPr>
            <p:cNvPr id="6" name="Freeform 6"/>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299107" y="3308056"/>
            <a:ext cx="7960193" cy="5950244"/>
          </a:xfrm>
          <a:custGeom>
            <a:avLst/>
            <a:gdLst/>
            <a:ahLst/>
            <a:cxnLst/>
            <a:rect l="l" t="t" r="r" b="b"/>
            <a:pathLst>
              <a:path w="7960193" h="5950244">
                <a:moveTo>
                  <a:pt x="0" y="0"/>
                </a:moveTo>
                <a:lnTo>
                  <a:pt x="7960193" y="0"/>
                </a:lnTo>
                <a:lnTo>
                  <a:pt x="7960193" y="5950244"/>
                </a:lnTo>
                <a:lnTo>
                  <a:pt x="0" y="5950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566880" y="1219200"/>
            <a:ext cx="15464454" cy="1330324"/>
          </a:xfrm>
          <a:prstGeom prst="rect">
            <a:avLst/>
          </a:prstGeom>
        </p:spPr>
        <p:txBody>
          <a:bodyPr lIns="0" tIns="0" rIns="0" bIns="0" rtlCol="0" anchor="t">
            <a:spAutoFit/>
          </a:bodyPr>
          <a:lstStyle/>
          <a:p>
            <a:pPr algn="ctr">
              <a:lnSpc>
                <a:spcPts val="9999"/>
              </a:lnSpc>
            </a:pPr>
            <a:r>
              <a:rPr lang="en-US" sz="9999">
                <a:solidFill>
                  <a:srgbClr val="2E2D2D"/>
                </a:solidFill>
                <a:latin typeface="Squada One"/>
                <a:ea typeface="Squada One"/>
                <a:cs typeface="Squada One"/>
                <a:sym typeface="Squada One"/>
              </a:rPr>
              <a:t>Supervised Learning</a:t>
            </a:r>
          </a:p>
        </p:txBody>
      </p:sp>
      <p:sp>
        <p:nvSpPr>
          <p:cNvPr id="10" name="TextBox 10"/>
          <p:cNvSpPr txBox="1"/>
          <p:nvPr/>
        </p:nvSpPr>
        <p:spPr>
          <a:xfrm>
            <a:off x="1694518" y="3623550"/>
            <a:ext cx="6245484" cy="32099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like being taught with a teacher who gives you the correct answers. </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The AI is given</a:t>
            </a:r>
            <a:r>
              <a:rPr lang="en-US" sz="3000" b="1">
                <a:solidFill>
                  <a:srgbClr val="F1F5F8"/>
                </a:solidFill>
                <a:latin typeface="Glacial Indifference Bold"/>
                <a:ea typeface="Glacial Indifference Bold"/>
                <a:cs typeface="Glacial Indifference Bold"/>
                <a:sym typeface="Glacial Indifference Bold"/>
              </a:rPr>
              <a:t> data with labels</a:t>
            </a:r>
            <a:r>
              <a:rPr lang="en-US" sz="3000">
                <a:solidFill>
                  <a:srgbClr val="F1F5F8"/>
                </a:solidFill>
                <a:latin typeface="Glacial Indifference"/>
                <a:ea typeface="Glacial Indifference"/>
                <a:cs typeface="Glacial Indifference"/>
                <a:sym typeface="Glacial Indifference"/>
              </a:rPr>
              <a:t> and learns to make predictions by finding patterns between them.</a:t>
            </a:r>
          </a:p>
        </p:txBody>
      </p:sp>
      <p:sp>
        <p:nvSpPr>
          <p:cNvPr id="11" name="TextBox 11"/>
          <p:cNvSpPr txBox="1"/>
          <p:nvPr/>
        </p:nvSpPr>
        <p:spPr>
          <a:xfrm>
            <a:off x="1694518" y="7274362"/>
            <a:ext cx="6245484" cy="1381125"/>
          </a:xfrm>
          <a:prstGeom prst="rect">
            <a:avLst/>
          </a:prstGeom>
        </p:spPr>
        <p:txBody>
          <a:bodyPr lIns="0" tIns="0" rIns="0" bIns="0" rtlCol="0" anchor="t">
            <a:spAutoFit/>
          </a:bodyPr>
          <a:lstStyle/>
          <a:p>
            <a:pPr algn="l">
              <a:lnSpc>
                <a:spcPts val="3600"/>
              </a:lnSpc>
            </a:pPr>
            <a:r>
              <a:rPr lang="en-US" sz="3000" i="1">
                <a:solidFill>
                  <a:srgbClr val="F1F5F8"/>
                </a:solidFill>
                <a:latin typeface="Glacial Indifference Italics"/>
                <a:ea typeface="Glacial Indifference Italics"/>
                <a:cs typeface="Glacial Indifference Italics"/>
                <a:sym typeface="Glacial Indifference Italics"/>
              </a:rPr>
              <a:t>E.g. Training an AI to recognise cats in images by feeding it thousands of pictures labelled as "cat" or "not cat."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77634" y="1156150"/>
            <a:ext cx="1843184" cy="1829840"/>
            <a:chOff x="0" y="0"/>
            <a:chExt cx="610594" cy="606173"/>
          </a:xfrm>
        </p:grpSpPr>
        <p:sp>
          <p:nvSpPr>
            <p:cNvPr id="3" name="Freeform 3"/>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37426"/>
            <a:ext cx="5548342" cy="10249574"/>
            <a:chOff x="0" y="0"/>
            <a:chExt cx="1126658" cy="2081300"/>
          </a:xfrm>
        </p:grpSpPr>
        <p:sp>
          <p:nvSpPr>
            <p:cNvPr id="6" name="Freeform 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7" name="TextBox 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50184" y="1028700"/>
            <a:ext cx="1843184" cy="1829840"/>
            <a:chOff x="0" y="0"/>
            <a:chExt cx="816655" cy="810743"/>
          </a:xfrm>
        </p:grpSpPr>
        <p:sp>
          <p:nvSpPr>
            <p:cNvPr id="9" name="Freeform 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44407" r="-4320"/>
              </a:stretch>
            </a:blipFill>
            <a:ln w="38100" cap="rnd">
              <a:solidFill>
                <a:srgbClr val="2E2D2D"/>
              </a:solidFill>
              <a:prstDash val="solid"/>
              <a:round/>
            </a:ln>
          </p:spPr>
          <p:txBody>
            <a:bodyPr/>
            <a:lstStyle/>
            <a:p>
              <a:endParaRPr lang="pt-BR"/>
            </a:p>
          </p:txBody>
        </p:sp>
      </p:grpSp>
      <p:grpSp>
        <p:nvGrpSpPr>
          <p:cNvPr id="10" name="Group 10"/>
          <p:cNvGrpSpPr/>
          <p:nvPr/>
        </p:nvGrpSpPr>
        <p:grpSpPr>
          <a:xfrm>
            <a:off x="8554017" y="1156150"/>
            <a:ext cx="1843184" cy="1829840"/>
            <a:chOff x="0" y="0"/>
            <a:chExt cx="610594" cy="606173"/>
          </a:xfrm>
        </p:grpSpPr>
        <p:sp>
          <p:nvSpPr>
            <p:cNvPr id="11" name="Freeform 1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2" name="TextBox 1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426567" y="1028700"/>
            <a:ext cx="1843184" cy="1829840"/>
            <a:chOff x="0" y="0"/>
            <a:chExt cx="816655" cy="810743"/>
          </a:xfrm>
        </p:grpSpPr>
        <p:sp>
          <p:nvSpPr>
            <p:cNvPr id="14" name="Freeform 1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t="-3606" r="-59754" b="-3606"/>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10827344" y="1156150"/>
            <a:ext cx="1843184" cy="1829840"/>
            <a:chOff x="0" y="0"/>
            <a:chExt cx="610594" cy="606173"/>
          </a:xfrm>
        </p:grpSpPr>
        <p:sp>
          <p:nvSpPr>
            <p:cNvPr id="16" name="Freeform 1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7" name="TextBox 1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699895" y="1028700"/>
            <a:ext cx="1843184" cy="1829840"/>
            <a:chOff x="0" y="0"/>
            <a:chExt cx="816655" cy="810743"/>
          </a:xfrm>
        </p:grpSpPr>
        <p:sp>
          <p:nvSpPr>
            <p:cNvPr id="19" name="Freeform 1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503" r="-24503"/>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13100671" y="1156150"/>
            <a:ext cx="1843184" cy="1829840"/>
            <a:chOff x="0" y="0"/>
            <a:chExt cx="610594" cy="606173"/>
          </a:xfrm>
        </p:grpSpPr>
        <p:sp>
          <p:nvSpPr>
            <p:cNvPr id="21" name="Freeform 2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973222" y="1028700"/>
            <a:ext cx="1843184" cy="1829840"/>
            <a:chOff x="0" y="0"/>
            <a:chExt cx="816655" cy="810743"/>
          </a:xfrm>
        </p:grpSpPr>
        <p:sp>
          <p:nvSpPr>
            <p:cNvPr id="24" name="Freeform 2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10076" r="-10076"/>
              </a:stretch>
            </a:blipFill>
            <a:ln w="38100" cap="rnd">
              <a:solidFill>
                <a:srgbClr val="2E2D2D"/>
              </a:solidFill>
              <a:prstDash val="solid"/>
              <a:round/>
            </a:ln>
          </p:spPr>
          <p:txBody>
            <a:bodyPr/>
            <a:lstStyle/>
            <a:p>
              <a:endParaRPr lang="pt-BR"/>
            </a:p>
          </p:txBody>
        </p:sp>
      </p:grpSp>
      <p:grpSp>
        <p:nvGrpSpPr>
          <p:cNvPr id="25" name="Group 25"/>
          <p:cNvGrpSpPr/>
          <p:nvPr/>
        </p:nvGrpSpPr>
        <p:grpSpPr>
          <a:xfrm>
            <a:off x="15376105" y="1156150"/>
            <a:ext cx="1843184" cy="1829840"/>
            <a:chOff x="0" y="0"/>
            <a:chExt cx="610594" cy="606173"/>
          </a:xfrm>
        </p:grpSpPr>
        <p:sp>
          <p:nvSpPr>
            <p:cNvPr id="26" name="Freeform 2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7" name="TextBox 2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248655" y="1028700"/>
            <a:ext cx="1843184" cy="1829840"/>
            <a:chOff x="0" y="0"/>
            <a:chExt cx="816655" cy="810743"/>
          </a:xfrm>
        </p:grpSpPr>
        <p:sp>
          <p:nvSpPr>
            <p:cNvPr id="29" name="Freeform 2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1939" r="-21939"/>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6317645" y="7015981"/>
            <a:ext cx="1843184" cy="1829840"/>
            <a:chOff x="0" y="0"/>
            <a:chExt cx="610594" cy="606173"/>
          </a:xfrm>
        </p:grpSpPr>
        <p:sp>
          <p:nvSpPr>
            <p:cNvPr id="31" name="Freeform 3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6190195" y="6888532"/>
            <a:ext cx="1843184" cy="1829840"/>
            <a:chOff x="0" y="0"/>
            <a:chExt cx="816655" cy="810743"/>
          </a:xfrm>
        </p:grpSpPr>
        <p:sp>
          <p:nvSpPr>
            <p:cNvPr id="34" name="Freeform 3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8333" r="-44105"/>
              </a:stretch>
            </a:blipFill>
            <a:ln w="38100" cap="rnd">
              <a:solidFill>
                <a:srgbClr val="2E2D2D"/>
              </a:solidFill>
              <a:prstDash val="solid"/>
              <a:round/>
            </a:ln>
          </p:spPr>
          <p:txBody>
            <a:bodyPr/>
            <a:lstStyle/>
            <a:p>
              <a:endParaRPr lang="pt-BR"/>
            </a:p>
          </p:txBody>
        </p:sp>
      </p:grpSp>
      <p:grpSp>
        <p:nvGrpSpPr>
          <p:cNvPr id="35" name="Group 35"/>
          <p:cNvGrpSpPr/>
          <p:nvPr/>
        </p:nvGrpSpPr>
        <p:grpSpPr>
          <a:xfrm>
            <a:off x="8594028" y="7015981"/>
            <a:ext cx="1843184" cy="1829840"/>
            <a:chOff x="0" y="0"/>
            <a:chExt cx="610594" cy="606173"/>
          </a:xfrm>
        </p:grpSpPr>
        <p:sp>
          <p:nvSpPr>
            <p:cNvPr id="36" name="Freeform 3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7" name="TextBox 3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8466578" y="6888532"/>
            <a:ext cx="1843184" cy="1829840"/>
            <a:chOff x="0" y="0"/>
            <a:chExt cx="816655" cy="810743"/>
          </a:xfrm>
        </p:grpSpPr>
        <p:sp>
          <p:nvSpPr>
            <p:cNvPr id="39" name="Freeform 3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503" r="-24503"/>
              </a:stretch>
            </a:blipFill>
            <a:ln w="38100" cap="rnd">
              <a:solidFill>
                <a:srgbClr val="2E2D2D"/>
              </a:solidFill>
              <a:prstDash val="solid"/>
              <a:round/>
            </a:ln>
          </p:spPr>
          <p:txBody>
            <a:bodyPr/>
            <a:lstStyle/>
            <a:p>
              <a:endParaRPr lang="pt-BR"/>
            </a:p>
          </p:txBody>
        </p:sp>
      </p:grpSp>
      <p:grpSp>
        <p:nvGrpSpPr>
          <p:cNvPr id="40" name="Group 40"/>
          <p:cNvGrpSpPr/>
          <p:nvPr/>
        </p:nvGrpSpPr>
        <p:grpSpPr>
          <a:xfrm>
            <a:off x="10867355" y="7015981"/>
            <a:ext cx="1843184" cy="1829840"/>
            <a:chOff x="0" y="0"/>
            <a:chExt cx="610594" cy="606173"/>
          </a:xfrm>
        </p:grpSpPr>
        <p:sp>
          <p:nvSpPr>
            <p:cNvPr id="41" name="Freeform 4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2" name="TextBox 4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0739905" y="6888532"/>
            <a:ext cx="1843184" cy="1829840"/>
            <a:chOff x="0" y="0"/>
            <a:chExt cx="816655" cy="810743"/>
          </a:xfrm>
        </p:grpSpPr>
        <p:sp>
          <p:nvSpPr>
            <p:cNvPr id="44" name="Freeform 4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963" r="-46604"/>
              </a:stretch>
            </a:blipFill>
            <a:ln w="38100" cap="rnd">
              <a:solidFill>
                <a:srgbClr val="2E2D2D"/>
              </a:solidFill>
              <a:prstDash val="solid"/>
              <a:round/>
            </a:ln>
          </p:spPr>
          <p:txBody>
            <a:bodyPr/>
            <a:lstStyle/>
            <a:p>
              <a:endParaRPr lang="pt-BR"/>
            </a:p>
          </p:txBody>
        </p:sp>
      </p:grpSp>
      <p:grpSp>
        <p:nvGrpSpPr>
          <p:cNvPr id="45" name="Group 45"/>
          <p:cNvGrpSpPr/>
          <p:nvPr/>
        </p:nvGrpSpPr>
        <p:grpSpPr>
          <a:xfrm>
            <a:off x="13140682" y="7015981"/>
            <a:ext cx="1843184" cy="1829840"/>
            <a:chOff x="0" y="0"/>
            <a:chExt cx="610594" cy="606173"/>
          </a:xfrm>
        </p:grpSpPr>
        <p:sp>
          <p:nvSpPr>
            <p:cNvPr id="46" name="Freeform 4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7" name="TextBox 4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3013232" y="6888532"/>
            <a:ext cx="1843184" cy="1829840"/>
            <a:chOff x="0" y="0"/>
            <a:chExt cx="816655" cy="810743"/>
          </a:xfrm>
        </p:grpSpPr>
        <p:sp>
          <p:nvSpPr>
            <p:cNvPr id="49" name="Freeform 4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24503" r="-24503"/>
              </a:stretch>
            </a:blipFill>
            <a:ln w="38100" cap="rnd">
              <a:solidFill>
                <a:srgbClr val="2E2D2D"/>
              </a:solidFill>
              <a:prstDash val="solid"/>
              <a:round/>
            </a:ln>
          </p:spPr>
          <p:txBody>
            <a:bodyPr/>
            <a:lstStyle/>
            <a:p>
              <a:endParaRPr lang="pt-BR"/>
            </a:p>
          </p:txBody>
        </p:sp>
      </p:grpSp>
      <p:grpSp>
        <p:nvGrpSpPr>
          <p:cNvPr id="50" name="Group 50"/>
          <p:cNvGrpSpPr/>
          <p:nvPr/>
        </p:nvGrpSpPr>
        <p:grpSpPr>
          <a:xfrm>
            <a:off x="15416116" y="7015981"/>
            <a:ext cx="1843184" cy="1829840"/>
            <a:chOff x="0" y="0"/>
            <a:chExt cx="610594" cy="606173"/>
          </a:xfrm>
        </p:grpSpPr>
        <p:sp>
          <p:nvSpPr>
            <p:cNvPr id="51" name="Freeform 5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2" name="TextBox 5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5288666" y="6888532"/>
            <a:ext cx="1843184" cy="1829840"/>
            <a:chOff x="0" y="0"/>
            <a:chExt cx="816655" cy="810743"/>
          </a:xfrm>
        </p:grpSpPr>
        <p:sp>
          <p:nvSpPr>
            <p:cNvPr id="54" name="Freeform 5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24503" r="-24503"/>
              </a:stretch>
            </a:blipFill>
            <a:ln w="38100" cap="rnd">
              <a:solidFill>
                <a:srgbClr val="2E2D2D"/>
              </a:solidFill>
              <a:prstDash val="solid"/>
              <a:round/>
            </a:ln>
          </p:spPr>
          <p:txBody>
            <a:bodyPr/>
            <a:lstStyle/>
            <a:p>
              <a:endParaRPr lang="pt-BR"/>
            </a:p>
          </p:txBody>
        </p:sp>
      </p:grpSp>
      <p:grpSp>
        <p:nvGrpSpPr>
          <p:cNvPr id="55" name="Group 55"/>
          <p:cNvGrpSpPr/>
          <p:nvPr/>
        </p:nvGrpSpPr>
        <p:grpSpPr>
          <a:xfrm>
            <a:off x="6318119" y="4086066"/>
            <a:ext cx="1843184" cy="1829840"/>
            <a:chOff x="0" y="0"/>
            <a:chExt cx="610594" cy="606173"/>
          </a:xfrm>
        </p:grpSpPr>
        <p:sp>
          <p:nvSpPr>
            <p:cNvPr id="56" name="Freeform 5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7" name="TextBox 5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6190670" y="3958616"/>
            <a:ext cx="1843184" cy="1829840"/>
            <a:chOff x="0" y="0"/>
            <a:chExt cx="816655" cy="810743"/>
          </a:xfrm>
        </p:grpSpPr>
        <p:sp>
          <p:nvSpPr>
            <p:cNvPr id="59" name="Freeform 5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925" r="-24925"/>
              </a:stretch>
            </a:blipFill>
            <a:ln w="38100" cap="rnd">
              <a:solidFill>
                <a:srgbClr val="2E2D2D"/>
              </a:solidFill>
              <a:prstDash val="solid"/>
              <a:round/>
            </a:ln>
          </p:spPr>
          <p:txBody>
            <a:bodyPr/>
            <a:lstStyle/>
            <a:p>
              <a:endParaRPr lang="pt-BR"/>
            </a:p>
          </p:txBody>
        </p:sp>
      </p:grpSp>
      <p:grpSp>
        <p:nvGrpSpPr>
          <p:cNvPr id="60" name="Group 60"/>
          <p:cNvGrpSpPr/>
          <p:nvPr/>
        </p:nvGrpSpPr>
        <p:grpSpPr>
          <a:xfrm>
            <a:off x="8594502" y="4086066"/>
            <a:ext cx="1843184" cy="1829840"/>
            <a:chOff x="0" y="0"/>
            <a:chExt cx="610594" cy="606173"/>
          </a:xfrm>
        </p:grpSpPr>
        <p:sp>
          <p:nvSpPr>
            <p:cNvPr id="61" name="Freeform 6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2" name="TextBox 6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8467053" y="3958616"/>
            <a:ext cx="1843184" cy="1829840"/>
            <a:chOff x="0" y="0"/>
            <a:chExt cx="816655" cy="810743"/>
          </a:xfrm>
        </p:grpSpPr>
        <p:sp>
          <p:nvSpPr>
            <p:cNvPr id="64" name="Freeform 6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3"/>
              <a:stretch>
                <a:fillRect l="-16184" r="-16184"/>
              </a:stretch>
            </a:blipFill>
            <a:ln w="38100" cap="rnd">
              <a:solidFill>
                <a:srgbClr val="2E2D2D"/>
              </a:solidFill>
              <a:prstDash val="solid"/>
              <a:round/>
            </a:ln>
          </p:spPr>
          <p:txBody>
            <a:bodyPr/>
            <a:lstStyle/>
            <a:p>
              <a:endParaRPr lang="pt-BR"/>
            </a:p>
          </p:txBody>
        </p:sp>
      </p:grpSp>
      <p:grpSp>
        <p:nvGrpSpPr>
          <p:cNvPr id="65" name="Group 65"/>
          <p:cNvGrpSpPr/>
          <p:nvPr/>
        </p:nvGrpSpPr>
        <p:grpSpPr>
          <a:xfrm>
            <a:off x="10867829" y="4086066"/>
            <a:ext cx="1843184" cy="1829840"/>
            <a:chOff x="0" y="0"/>
            <a:chExt cx="610594" cy="606173"/>
          </a:xfrm>
        </p:grpSpPr>
        <p:sp>
          <p:nvSpPr>
            <p:cNvPr id="66" name="Freeform 6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7" name="TextBox 6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10740380" y="3958616"/>
            <a:ext cx="1843184" cy="1829840"/>
            <a:chOff x="0" y="0"/>
            <a:chExt cx="816655" cy="810743"/>
          </a:xfrm>
        </p:grpSpPr>
        <p:sp>
          <p:nvSpPr>
            <p:cNvPr id="69" name="Freeform 6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4"/>
              <a:stretch>
                <a:fillRect t="-7450" b="-7450"/>
              </a:stretch>
            </a:blipFill>
            <a:ln w="38100" cap="rnd">
              <a:solidFill>
                <a:srgbClr val="2E2D2D"/>
              </a:solidFill>
              <a:prstDash val="solid"/>
              <a:round/>
            </a:ln>
          </p:spPr>
          <p:txBody>
            <a:bodyPr/>
            <a:lstStyle/>
            <a:p>
              <a:endParaRPr lang="pt-BR"/>
            </a:p>
          </p:txBody>
        </p:sp>
      </p:grpSp>
      <p:grpSp>
        <p:nvGrpSpPr>
          <p:cNvPr id="70" name="Group 70"/>
          <p:cNvGrpSpPr/>
          <p:nvPr/>
        </p:nvGrpSpPr>
        <p:grpSpPr>
          <a:xfrm>
            <a:off x="13141156" y="4086066"/>
            <a:ext cx="1843184" cy="1829840"/>
            <a:chOff x="0" y="0"/>
            <a:chExt cx="610594" cy="606173"/>
          </a:xfrm>
        </p:grpSpPr>
        <p:sp>
          <p:nvSpPr>
            <p:cNvPr id="71" name="Freeform 7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2" name="TextBox 7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13013707" y="3958616"/>
            <a:ext cx="1843184" cy="1829840"/>
            <a:chOff x="0" y="0"/>
            <a:chExt cx="816655" cy="810743"/>
          </a:xfrm>
        </p:grpSpPr>
        <p:sp>
          <p:nvSpPr>
            <p:cNvPr id="74" name="Freeform 7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23948" r="-23948"/>
              </a:stretch>
            </a:blipFill>
            <a:ln w="38100" cap="rnd">
              <a:solidFill>
                <a:srgbClr val="2E2D2D"/>
              </a:solidFill>
              <a:prstDash val="solid"/>
              <a:round/>
            </a:ln>
          </p:spPr>
          <p:txBody>
            <a:bodyPr/>
            <a:lstStyle/>
            <a:p>
              <a:endParaRPr lang="pt-BR"/>
            </a:p>
          </p:txBody>
        </p:sp>
      </p:grpSp>
      <p:grpSp>
        <p:nvGrpSpPr>
          <p:cNvPr id="75" name="Group 75"/>
          <p:cNvGrpSpPr/>
          <p:nvPr/>
        </p:nvGrpSpPr>
        <p:grpSpPr>
          <a:xfrm>
            <a:off x="15416590" y="4086066"/>
            <a:ext cx="1843184" cy="1829840"/>
            <a:chOff x="0" y="0"/>
            <a:chExt cx="610594" cy="606173"/>
          </a:xfrm>
        </p:grpSpPr>
        <p:sp>
          <p:nvSpPr>
            <p:cNvPr id="76" name="Freeform 7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7" name="TextBox 7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8" name="Group 78"/>
          <p:cNvGrpSpPr/>
          <p:nvPr/>
        </p:nvGrpSpPr>
        <p:grpSpPr>
          <a:xfrm>
            <a:off x="15289141" y="3958616"/>
            <a:ext cx="1843184" cy="1829840"/>
            <a:chOff x="0" y="0"/>
            <a:chExt cx="816655" cy="810743"/>
          </a:xfrm>
        </p:grpSpPr>
        <p:sp>
          <p:nvSpPr>
            <p:cNvPr id="79" name="Freeform 7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31041" r="-31041"/>
              </a:stretch>
            </a:blipFill>
            <a:ln w="38100" cap="rnd">
              <a:solidFill>
                <a:srgbClr val="2E2D2D"/>
              </a:solidFill>
              <a:prstDash val="solid"/>
              <a:round/>
            </a:ln>
          </p:spPr>
          <p:txBody>
            <a:bodyPr/>
            <a:lstStyle/>
            <a:p>
              <a:endParaRPr lang="pt-BR"/>
            </a:p>
          </p:txBody>
        </p:sp>
      </p:grpSp>
      <p:sp>
        <p:nvSpPr>
          <p:cNvPr id="80" name="Freeform 80"/>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sp>
        <p:nvSpPr>
          <p:cNvPr id="81" name="TextBox 81"/>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82" name="TextBox 82"/>
          <p:cNvSpPr txBox="1"/>
          <p:nvPr/>
        </p:nvSpPr>
        <p:spPr>
          <a:xfrm>
            <a:off x="1028700" y="2605088"/>
            <a:ext cx="3699077" cy="24765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Explain how you think AI could use the labels to recognise patterns among these labelled images. </a:t>
            </a:r>
          </a:p>
        </p:txBody>
      </p:sp>
      <p:sp>
        <p:nvSpPr>
          <p:cNvPr id="83" name="TextBox 83"/>
          <p:cNvSpPr txBox="1"/>
          <p:nvPr/>
        </p:nvSpPr>
        <p:spPr>
          <a:xfrm>
            <a:off x="6150184"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4" name="TextBox 84"/>
          <p:cNvSpPr txBox="1"/>
          <p:nvPr/>
        </p:nvSpPr>
        <p:spPr>
          <a:xfrm>
            <a:off x="8426567"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5" name="TextBox 85"/>
          <p:cNvSpPr txBox="1"/>
          <p:nvPr/>
        </p:nvSpPr>
        <p:spPr>
          <a:xfrm>
            <a:off x="10699895"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6" name="TextBox 86"/>
          <p:cNvSpPr txBox="1"/>
          <p:nvPr/>
        </p:nvSpPr>
        <p:spPr>
          <a:xfrm>
            <a:off x="12973222"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7" name="TextBox 87"/>
          <p:cNvSpPr txBox="1"/>
          <p:nvPr/>
        </p:nvSpPr>
        <p:spPr>
          <a:xfrm>
            <a:off x="15248655"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8" name="TextBox 88"/>
          <p:cNvSpPr txBox="1"/>
          <p:nvPr/>
        </p:nvSpPr>
        <p:spPr>
          <a:xfrm>
            <a:off x="6190195"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89" name="TextBox 89"/>
          <p:cNvSpPr txBox="1"/>
          <p:nvPr/>
        </p:nvSpPr>
        <p:spPr>
          <a:xfrm>
            <a:off x="8466578"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0" name="TextBox 90"/>
          <p:cNvSpPr txBox="1"/>
          <p:nvPr/>
        </p:nvSpPr>
        <p:spPr>
          <a:xfrm>
            <a:off x="10739905"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1" name="TextBox 91"/>
          <p:cNvSpPr txBox="1"/>
          <p:nvPr/>
        </p:nvSpPr>
        <p:spPr>
          <a:xfrm>
            <a:off x="13013232"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2" name="TextBox 92"/>
          <p:cNvSpPr txBox="1"/>
          <p:nvPr/>
        </p:nvSpPr>
        <p:spPr>
          <a:xfrm>
            <a:off x="15288666"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3" name="TextBox 93"/>
          <p:cNvSpPr txBox="1"/>
          <p:nvPr/>
        </p:nvSpPr>
        <p:spPr>
          <a:xfrm>
            <a:off x="6190670"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4" name="TextBox 94"/>
          <p:cNvSpPr txBox="1"/>
          <p:nvPr/>
        </p:nvSpPr>
        <p:spPr>
          <a:xfrm>
            <a:off x="8467053"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5" name="TextBox 95"/>
          <p:cNvSpPr txBox="1"/>
          <p:nvPr/>
        </p:nvSpPr>
        <p:spPr>
          <a:xfrm>
            <a:off x="10740380"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6" name="TextBox 96"/>
          <p:cNvSpPr txBox="1"/>
          <p:nvPr/>
        </p:nvSpPr>
        <p:spPr>
          <a:xfrm>
            <a:off x="13013707"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7" name="TextBox 97"/>
          <p:cNvSpPr txBox="1"/>
          <p:nvPr/>
        </p:nvSpPr>
        <p:spPr>
          <a:xfrm>
            <a:off x="15289141"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0" y="37426"/>
            <a:ext cx="5548342" cy="10249574"/>
            <a:chOff x="0" y="0"/>
            <a:chExt cx="1126658" cy="2081300"/>
          </a:xfrm>
        </p:grpSpPr>
        <p:sp>
          <p:nvSpPr>
            <p:cNvPr id="3" name="Freeform 3"/>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4" name="TextBox 4"/>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6" name="TextBox 6"/>
          <p:cNvSpPr txBox="1"/>
          <p:nvPr/>
        </p:nvSpPr>
        <p:spPr>
          <a:xfrm>
            <a:off x="1028700" y="953020"/>
            <a:ext cx="3699077" cy="9906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Some suggestions might be...</a:t>
            </a:r>
          </a:p>
        </p:txBody>
      </p:sp>
      <p:grpSp>
        <p:nvGrpSpPr>
          <p:cNvPr id="7" name="Group 7"/>
          <p:cNvGrpSpPr/>
          <p:nvPr/>
        </p:nvGrpSpPr>
        <p:grpSpPr>
          <a:xfrm>
            <a:off x="6277634" y="1156150"/>
            <a:ext cx="1843184" cy="1829840"/>
            <a:chOff x="0" y="0"/>
            <a:chExt cx="610594" cy="606173"/>
          </a:xfrm>
        </p:grpSpPr>
        <p:sp>
          <p:nvSpPr>
            <p:cNvPr id="8" name="Freeform 8"/>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9" name="TextBox 9"/>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150184" y="1028700"/>
            <a:ext cx="1843184" cy="1829840"/>
            <a:chOff x="0" y="0"/>
            <a:chExt cx="816655" cy="810743"/>
          </a:xfrm>
        </p:grpSpPr>
        <p:sp>
          <p:nvSpPr>
            <p:cNvPr id="11" name="Freeform 11"/>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44407" r="-4320"/>
              </a:stretch>
            </a:blipFill>
            <a:ln w="38100" cap="rnd">
              <a:solidFill>
                <a:srgbClr val="2E2D2D"/>
              </a:solidFill>
              <a:prstDash val="solid"/>
              <a:round/>
            </a:ln>
          </p:spPr>
          <p:txBody>
            <a:bodyPr/>
            <a:lstStyle/>
            <a:p>
              <a:endParaRPr lang="pt-BR"/>
            </a:p>
          </p:txBody>
        </p:sp>
      </p:grpSp>
      <p:sp>
        <p:nvSpPr>
          <p:cNvPr id="12" name="TextBox 12"/>
          <p:cNvSpPr txBox="1"/>
          <p:nvPr/>
        </p:nvSpPr>
        <p:spPr>
          <a:xfrm>
            <a:off x="6150184"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grpSp>
        <p:nvGrpSpPr>
          <p:cNvPr id="13" name="Group 13"/>
          <p:cNvGrpSpPr/>
          <p:nvPr/>
        </p:nvGrpSpPr>
        <p:grpSpPr>
          <a:xfrm>
            <a:off x="6317645" y="7015981"/>
            <a:ext cx="1843184" cy="1829840"/>
            <a:chOff x="0" y="0"/>
            <a:chExt cx="610594" cy="606173"/>
          </a:xfrm>
        </p:grpSpPr>
        <p:sp>
          <p:nvSpPr>
            <p:cNvPr id="14" name="Freeform 14"/>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5" name="TextBox 15"/>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190195" y="6888532"/>
            <a:ext cx="1843184" cy="1829840"/>
            <a:chOff x="0" y="0"/>
            <a:chExt cx="816655" cy="810743"/>
          </a:xfrm>
        </p:grpSpPr>
        <p:sp>
          <p:nvSpPr>
            <p:cNvPr id="17" name="Freeform 17"/>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8333" r="-44105"/>
              </a:stretch>
            </a:blipFill>
            <a:ln w="38100" cap="rnd">
              <a:solidFill>
                <a:srgbClr val="2E2D2D"/>
              </a:solidFill>
              <a:prstDash val="solid"/>
              <a:round/>
            </a:ln>
          </p:spPr>
          <p:txBody>
            <a:bodyPr/>
            <a:lstStyle/>
            <a:p>
              <a:endParaRPr lang="pt-BR"/>
            </a:p>
          </p:txBody>
        </p:sp>
      </p:grpSp>
      <p:sp>
        <p:nvSpPr>
          <p:cNvPr id="18" name="TextBox 18"/>
          <p:cNvSpPr txBox="1"/>
          <p:nvPr/>
        </p:nvSpPr>
        <p:spPr>
          <a:xfrm>
            <a:off x="6190195"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grpSp>
        <p:nvGrpSpPr>
          <p:cNvPr id="19" name="Group 19"/>
          <p:cNvGrpSpPr/>
          <p:nvPr/>
        </p:nvGrpSpPr>
        <p:grpSpPr>
          <a:xfrm>
            <a:off x="6318119" y="4086066"/>
            <a:ext cx="1843184" cy="1829840"/>
            <a:chOff x="0" y="0"/>
            <a:chExt cx="610594" cy="606173"/>
          </a:xfrm>
        </p:grpSpPr>
        <p:sp>
          <p:nvSpPr>
            <p:cNvPr id="20" name="Freeform 20"/>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1" name="TextBox 21"/>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6190670" y="3958616"/>
            <a:ext cx="1843184" cy="1829840"/>
            <a:chOff x="0" y="0"/>
            <a:chExt cx="816655" cy="810743"/>
          </a:xfrm>
        </p:grpSpPr>
        <p:sp>
          <p:nvSpPr>
            <p:cNvPr id="23" name="Freeform 23"/>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4925" r="-24925"/>
              </a:stretch>
            </a:blipFill>
            <a:ln w="38100" cap="rnd">
              <a:solidFill>
                <a:srgbClr val="2E2D2D"/>
              </a:solidFill>
              <a:prstDash val="solid"/>
              <a:round/>
            </a:ln>
          </p:spPr>
          <p:txBody>
            <a:bodyPr/>
            <a:lstStyle/>
            <a:p>
              <a:endParaRPr lang="pt-BR"/>
            </a:p>
          </p:txBody>
        </p:sp>
      </p:grpSp>
      <p:sp>
        <p:nvSpPr>
          <p:cNvPr id="24" name="TextBox 24"/>
          <p:cNvSpPr txBox="1"/>
          <p:nvPr/>
        </p:nvSpPr>
        <p:spPr>
          <a:xfrm>
            <a:off x="6190670"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25" name="TextBox 25"/>
          <p:cNvSpPr txBox="1"/>
          <p:nvPr/>
        </p:nvSpPr>
        <p:spPr>
          <a:xfrm>
            <a:off x="8720893" y="1000125"/>
            <a:ext cx="8096067" cy="2044755"/>
          </a:xfrm>
          <a:prstGeom prst="rect">
            <a:avLst/>
          </a:prstGeom>
        </p:spPr>
        <p:txBody>
          <a:bodyPr lIns="0" tIns="0" rIns="0" bIns="0" rtlCol="0" anchor="t">
            <a:spAutoFit/>
          </a:bodyPr>
          <a:lstStyle/>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Cats have pointed ears and a slender body structure.</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Cats typically have whiskers that are longer relative to their face.</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tails are often long and thin and their movements are very agile.</a:t>
            </a:r>
          </a:p>
        </p:txBody>
      </p:sp>
      <p:sp>
        <p:nvSpPr>
          <p:cNvPr id="26" name="TextBox 26"/>
          <p:cNvSpPr txBox="1"/>
          <p:nvPr/>
        </p:nvSpPr>
        <p:spPr>
          <a:xfrm>
            <a:off x="8720893" y="3946494"/>
            <a:ext cx="8096067" cy="2454330"/>
          </a:xfrm>
          <a:prstGeom prst="rect">
            <a:avLst/>
          </a:prstGeom>
        </p:spPr>
        <p:txBody>
          <a:bodyPr lIns="0" tIns="0" rIns="0" bIns="0" rtlCol="0" anchor="t">
            <a:spAutoFit/>
          </a:bodyPr>
          <a:lstStyle/>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Dogs often have floppy ears, but some breeds have upright ones.</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Dogs vary greatly in size, but they usually have broader snouts than cats.</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tails can be long or short, and their legs are often sturdier compared to a cat’s slender build.</a:t>
            </a:r>
          </a:p>
        </p:txBody>
      </p:sp>
      <p:sp>
        <p:nvSpPr>
          <p:cNvPr id="27" name="TextBox 27"/>
          <p:cNvSpPr txBox="1"/>
          <p:nvPr/>
        </p:nvSpPr>
        <p:spPr>
          <a:xfrm>
            <a:off x="8720893" y="6927845"/>
            <a:ext cx="8096067" cy="2044755"/>
          </a:xfrm>
          <a:prstGeom prst="rect">
            <a:avLst/>
          </a:prstGeom>
        </p:spPr>
        <p:txBody>
          <a:bodyPr lIns="0" tIns="0" rIns="0" bIns="0" rtlCol="0" anchor="t">
            <a:spAutoFit/>
          </a:bodyPr>
          <a:lstStyle/>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Rabbits have large, upright ears that are often longer than their heads.</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body is rounder and more compact, with strong hind legs for jumping.</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Rabbits typically have a short, fluffy tail.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9682180" y="3335062"/>
            <a:ext cx="7577120" cy="5923238"/>
            <a:chOff x="0" y="0"/>
            <a:chExt cx="1995620" cy="1560030"/>
          </a:xfrm>
        </p:grpSpPr>
        <p:sp>
          <p:nvSpPr>
            <p:cNvPr id="3" name="Freeform 3"/>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529780" y="3182662"/>
            <a:ext cx="7577120" cy="5923238"/>
            <a:chOff x="0" y="0"/>
            <a:chExt cx="1995620" cy="1560030"/>
          </a:xfrm>
        </p:grpSpPr>
        <p:sp>
          <p:nvSpPr>
            <p:cNvPr id="6" name="Freeform 6"/>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3369863"/>
            <a:ext cx="8115300" cy="5548836"/>
          </a:xfrm>
          <a:custGeom>
            <a:avLst/>
            <a:gdLst/>
            <a:ahLst/>
            <a:cxnLst/>
            <a:rect l="l" t="t" r="r" b="b"/>
            <a:pathLst>
              <a:path w="8115300" h="5548836">
                <a:moveTo>
                  <a:pt x="0" y="0"/>
                </a:moveTo>
                <a:lnTo>
                  <a:pt x="8115300" y="0"/>
                </a:lnTo>
                <a:lnTo>
                  <a:pt x="8115300" y="5548836"/>
                </a:lnTo>
                <a:lnTo>
                  <a:pt x="0" y="5548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566880" y="1219200"/>
            <a:ext cx="15464454" cy="1330324"/>
          </a:xfrm>
          <a:prstGeom prst="rect">
            <a:avLst/>
          </a:prstGeom>
        </p:spPr>
        <p:txBody>
          <a:bodyPr lIns="0" tIns="0" rIns="0" bIns="0" rtlCol="0" anchor="t">
            <a:spAutoFit/>
          </a:bodyPr>
          <a:lstStyle/>
          <a:p>
            <a:pPr algn="ctr">
              <a:lnSpc>
                <a:spcPts val="9999"/>
              </a:lnSpc>
            </a:pPr>
            <a:r>
              <a:rPr lang="en-US" sz="9999">
                <a:solidFill>
                  <a:srgbClr val="2E2D2D"/>
                </a:solidFill>
                <a:latin typeface="Squada One"/>
                <a:ea typeface="Squada One"/>
                <a:cs typeface="Squada One"/>
                <a:sym typeface="Squada One"/>
              </a:rPr>
              <a:t>Unsupervised Learning</a:t>
            </a:r>
          </a:p>
        </p:txBody>
      </p:sp>
      <p:sp>
        <p:nvSpPr>
          <p:cNvPr id="10" name="TextBox 10"/>
          <p:cNvSpPr txBox="1"/>
          <p:nvPr/>
        </p:nvSpPr>
        <p:spPr>
          <a:xfrm>
            <a:off x="10195598" y="3762375"/>
            <a:ext cx="6245484" cy="27527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more like figuring things out on your own without instructions. </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The AI is given </a:t>
            </a:r>
            <a:r>
              <a:rPr lang="en-US" sz="3000" b="1">
                <a:solidFill>
                  <a:srgbClr val="F1F5F8"/>
                </a:solidFill>
                <a:latin typeface="Glacial Indifference Bold"/>
                <a:ea typeface="Glacial Indifference Bold"/>
                <a:cs typeface="Glacial Indifference Bold"/>
                <a:sym typeface="Glacial Indifference Bold"/>
              </a:rPr>
              <a:t>data without labels</a:t>
            </a:r>
            <a:r>
              <a:rPr lang="en-US" sz="3000">
                <a:solidFill>
                  <a:srgbClr val="F1F5F8"/>
                </a:solidFill>
                <a:latin typeface="Glacial Indifference"/>
                <a:ea typeface="Glacial Indifference"/>
                <a:cs typeface="Glacial Indifference"/>
                <a:sym typeface="Glacial Indifference"/>
              </a:rPr>
              <a:t> and has to find patterns or group similar items together.</a:t>
            </a:r>
          </a:p>
        </p:txBody>
      </p:sp>
      <p:sp>
        <p:nvSpPr>
          <p:cNvPr id="11" name="TextBox 11"/>
          <p:cNvSpPr txBox="1"/>
          <p:nvPr/>
        </p:nvSpPr>
        <p:spPr>
          <a:xfrm>
            <a:off x="10195598" y="6969562"/>
            <a:ext cx="6245484" cy="1381125"/>
          </a:xfrm>
          <a:prstGeom prst="rect">
            <a:avLst/>
          </a:prstGeom>
        </p:spPr>
        <p:txBody>
          <a:bodyPr lIns="0" tIns="0" rIns="0" bIns="0" rtlCol="0" anchor="t">
            <a:spAutoFit/>
          </a:bodyPr>
          <a:lstStyle/>
          <a:p>
            <a:pPr algn="l">
              <a:lnSpc>
                <a:spcPts val="3600"/>
              </a:lnSpc>
            </a:pPr>
            <a:r>
              <a:rPr lang="en-US" sz="3000" i="1">
                <a:solidFill>
                  <a:srgbClr val="F1F5F8"/>
                </a:solidFill>
                <a:latin typeface="Glacial Indifference Italics"/>
                <a:ea typeface="Glacial Indifference Italics"/>
                <a:cs typeface="Glacial Indifference Italics"/>
                <a:sym typeface="Glacial Indifference Italics"/>
              </a:rPr>
              <a:t>E.g. Grouping songs into genres based on their style without being told the category names.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a:extLst>
            <a:ext uri="{FF2B5EF4-FFF2-40B4-BE49-F238E27FC236}">
              <a16:creationId xmlns:a16="http://schemas.microsoft.com/office/drawing/2014/main" id="{3320F138-C58A-8E19-CF35-1C0A456D7F4A}"/>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F2AFAE26-3940-5F0C-5431-F40DE4D41EF9}"/>
              </a:ext>
            </a:extLst>
          </p:cNvPr>
          <p:cNvGrpSpPr/>
          <p:nvPr/>
        </p:nvGrpSpPr>
        <p:grpSpPr>
          <a:xfrm>
            <a:off x="752467" y="3684083"/>
            <a:ext cx="16925933" cy="3593017"/>
            <a:chOff x="0" y="0"/>
            <a:chExt cx="2133359" cy="849023"/>
          </a:xfrm>
        </p:grpSpPr>
        <p:sp>
          <p:nvSpPr>
            <p:cNvPr id="5" name="Freeform 5">
              <a:extLst>
                <a:ext uri="{FF2B5EF4-FFF2-40B4-BE49-F238E27FC236}">
                  <a16:creationId xmlns:a16="http://schemas.microsoft.com/office/drawing/2014/main" id="{3CE42F6E-5E8C-7639-F042-E495C1D31ABD}"/>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2E2D2D"/>
            </a:solidFill>
            <a:ln w="38100" cap="rnd">
              <a:solidFill>
                <a:srgbClr val="2E2D2D"/>
              </a:solidFill>
              <a:prstDash val="solid"/>
              <a:round/>
            </a:ln>
          </p:spPr>
          <p:txBody>
            <a:bodyPr/>
            <a:lstStyle/>
            <a:p>
              <a:endParaRPr lang="pt-BR"/>
            </a:p>
          </p:txBody>
        </p:sp>
        <p:sp>
          <p:nvSpPr>
            <p:cNvPr id="6" name="TextBox 6">
              <a:extLst>
                <a:ext uri="{FF2B5EF4-FFF2-40B4-BE49-F238E27FC236}">
                  <a16:creationId xmlns:a16="http://schemas.microsoft.com/office/drawing/2014/main" id="{DAC518D7-60F1-FD0E-3347-E13EB568DC61}"/>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874E5C28-0654-685F-B28E-910B37054EF4}"/>
              </a:ext>
            </a:extLst>
          </p:cNvPr>
          <p:cNvGrpSpPr/>
          <p:nvPr/>
        </p:nvGrpSpPr>
        <p:grpSpPr>
          <a:xfrm>
            <a:off x="609600" y="3531683"/>
            <a:ext cx="16925933" cy="3593017"/>
            <a:chOff x="0" y="0"/>
            <a:chExt cx="2133359" cy="849023"/>
          </a:xfrm>
        </p:grpSpPr>
        <p:sp>
          <p:nvSpPr>
            <p:cNvPr id="8" name="Freeform 8">
              <a:extLst>
                <a:ext uri="{FF2B5EF4-FFF2-40B4-BE49-F238E27FC236}">
                  <a16:creationId xmlns:a16="http://schemas.microsoft.com/office/drawing/2014/main" id="{37F60FDE-95D6-1D1C-703F-22FFFBE26139}"/>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9" name="TextBox 9">
              <a:extLst>
                <a:ext uri="{FF2B5EF4-FFF2-40B4-BE49-F238E27FC236}">
                  <a16:creationId xmlns:a16="http://schemas.microsoft.com/office/drawing/2014/main" id="{C0790AFA-7C85-89DF-4511-EC5ADAD79F5E}"/>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3" name="TextBox 3">
            <a:extLst>
              <a:ext uri="{FF2B5EF4-FFF2-40B4-BE49-F238E27FC236}">
                <a16:creationId xmlns:a16="http://schemas.microsoft.com/office/drawing/2014/main" id="{1BFFC630-D32D-2C2B-3509-C176F13B42C7}"/>
              </a:ext>
            </a:extLst>
          </p:cNvPr>
          <p:cNvSpPr txBox="1"/>
          <p:nvPr/>
        </p:nvSpPr>
        <p:spPr>
          <a:xfrm>
            <a:off x="752467" y="4102666"/>
            <a:ext cx="16900158" cy="1644168"/>
          </a:xfrm>
          <a:prstGeom prst="rect">
            <a:avLst/>
          </a:prstGeom>
        </p:spPr>
        <p:txBody>
          <a:bodyPr wrap="square" lIns="0" tIns="0" rIns="0" bIns="0" rtlCol="0" anchor="t">
            <a:spAutoFit/>
          </a:bodyPr>
          <a:lstStyle/>
          <a:p>
            <a:pPr algn="ctr">
              <a:lnSpc>
                <a:spcPts val="13999"/>
              </a:lnSpc>
            </a:pPr>
            <a:r>
              <a:rPr lang="en-US" sz="10000" dirty="0">
                <a:solidFill>
                  <a:srgbClr val="2E2D2D"/>
                </a:solidFill>
                <a:latin typeface="Squada One"/>
                <a:ea typeface="Squada One"/>
                <a:cs typeface="Squada One"/>
                <a:sym typeface="Squada One"/>
              </a:rPr>
              <a:t>DEFINIÇÃO E CARACTERÍSTICAS</a:t>
            </a:r>
          </a:p>
        </p:txBody>
      </p:sp>
    </p:spTree>
    <p:extLst>
      <p:ext uri="{BB962C8B-B14F-4D97-AF65-F5344CB8AC3E}">
        <p14:creationId xmlns:p14="http://schemas.microsoft.com/office/powerpoint/2010/main" val="4220472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77634" y="1156150"/>
            <a:ext cx="1843184" cy="1829840"/>
            <a:chOff x="0" y="0"/>
            <a:chExt cx="610594" cy="606173"/>
          </a:xfrm>
        </p:grpSpPr>
        <p:sp>
          <p:nvSpPr>
            <p:cNvPr id="3" name="Freeform 3"/>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37426"/>
            <a:ext cx="5548342" cy="10249574"/>
            <a:chOff x="0" y="0"/>
            <a:chExt cx="1126658" cy="2081300"/>
          </a:xfrm>
        </p:grpSpPr>
        <p:sp>
          <p:nvSpPr>
            <p:cNvPr id="6" name="Freeform 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7" name="TextBox 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50184" y="1028700"/>
            <a:ext cx="1843184" cy="1829840"/>
            <a:chOff x="0" y="0"/>
            <a:chExt cx="816655" cy="810743"/>
          </a:xfrm>
        </p:grpSpPr>
        <p:sp>
          <p:nvSpPr>
            <p:cNvPr id="9" name="Freeform 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24503" r="-24503"/>
              </a:stretch>
            </a:blipFill>
            <a:ln w="38100" cap="rnd">
              <a:solidFill>
                <a:srgbClr val="2E2D2D"/>
              </a:solidFill>
              <a:prstDash val="solid"/>
              <a:round/>
            </a:ln>
          </p:spPr>
          <p:txBody>
            <a:bodyPr/>
            <a:lstStyle/>
            <a:p>
              <a:endParaRPr lang="pt-BR"/>
            </a:p>
          </p:txBody>
        </p:sp>
      </p:grpSp>
      <p:grpSp>
        <p:nvGrpSpPr>
          <p:cNvPr id="10" name="Group 10"/>
          <p:cNvGrpSpPr/>
          <p:nvPr/>
        </p:nvGrpSpPr>
        <p:grpSpPr>
          <a:xfrm>
            <a:off x="8554017" y="1156150"/>
            <a:ext cx="1843184" cy="1829840"/>
            <a:chOff x="0" y="0"/>
            <a:chExt cx="610594" cy="606173"/>
          </a:xfrm>
        </p:grpSpPr>
        <p:sp>
          <p:nvSpPr>
            <p:cNvPr id="11" name="Freeform 1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2" name="TextBox 1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426567" y="1028700"/>
            <a:ext cx="1843184" cy="1829840"/>
            <a:chOff x="0" y="0"/>
            <a:chExt cx="816655" cy="810743"/>
          </a:xfrm>
        </p:grpSpPr>
        <p:sp>
          <p:nvSpPr>
            <p:cNvPr id="14" name="Freeform 1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l="-24364" r="-24364"/>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10827344" y="1156150"/>
            <a:ext cx="1843184" cy="1829840"/>
            <a:chOff x="0" y="0"/>
            <a:chExt cx="610594" cy="606173"/>
          </a:xfrm>
        </p:grpSpPr>
        <p:sp>
          <p:nvSpPr>
            <p:cNvPr id="16" name="Freeform 1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7" name="TextBox 1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699895" y="1028700"/>
            <a:ext cx="1843184" cy="1829840"/>
            <a:chOff x="0" y="0"/>
            <a:chExt cx="816655" cy="810743"/>
          </a:xfrm>
        </p:grpSpPr>
        <p:sp>
          <p:nvSpPr>
            <p:cNvPr id="19" name="Freeform 1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364" r="-24364"/>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13100671" y="1156150"/>
            <a:ext cx="1843184" cy="1829840"/>
            <a:chOff x="0" y="0"/>
            <a:chExt cx="610594" cy="606173"/>
          </a:xfrm>
        </p:grpSpPr>
        <p:sp>
          <p:nvSpPr>
            <p:cNvPr id="21" name="Freeform 2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973222" y="1028700"/>
            <a:ext cx="1843184" cy="1829840"/>
            <a:chOff x="0" y="0"/>
            <a:chExt cx="816655" cy="810743"/>
          </a:xfrm>
        </p:grpSpPr>
        <p:sp>
          <p:nvSpPr>
            <p:cNvPr id="24" name="Freeform 2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19423" r="-19423"/>
              </a:stretch>
            </a:blipFill>
            <a:ln w="38100" cap="rnd">
              <a:solidFill>
                <a:srgbClr val="2E2D2D"/>
              </a:solidFill>
              <a:prstDash val="solid"/>
              <a:round/>
            </a:ln>
          </p:spPr>
          <p:txBody>
            <a:bodyPr/>
            <a:lstStyle/>
            <a:p>
              <a:endParaRPr lang="pt-BR"/>
            </a:p>
          </p:txBody>
        </p:sp>
      </p:grpSp>
      <p:grpSp>
        <p:nvGrpSpPr>
          <p:cNvPr id="25" name="Group 25"/>
          <p:cNvGrpSpPr/>
          <p:nvPr/>
        </p:nvGrpSpPr>
        <p:grpSpPr>
          <a:xfrm>
            <a:off x="15376105" y="1156150"/>
            <a:ext cx="1843184" cy="1829840"/>
            <a:chOff x="0" y="0"/>
            <a:chExt cx="610594" cy="606173"/>
          </a:xfrm>
        </p:grpSpPr>
        <p:sp>
          <p:nvSpPr>
            <p:cNvPr id="26" name="Freeform 2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7" name="TextBox 2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248655" y="1028700"/>
            <a:ext cx="1843184" cy="1829840"/>
            <a:chOff x="0" y="0"/>
            <a:chExt cx="816655" cy="810743"/>
          </a:xfrm>
        </p:grpSpPr>
        <p:sp>
          <p:nvSpPr>
            <p:cNvPr id="29" name="Freeform 2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4364" r="-24364"/>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6317645" y="7015981"/>
            <a:ext cx="1843184" cy="1829840"/>
            <a:chOff x="0" y="0"/>
            <a:chExt cx="610594" cy="606173"/>
          </a:xfrm>
        </p:grpSpPr>
        <p:sp>
          <p:nvSpPr>
            <p:cNvPr id="31" name="Freeform 3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6190195" y="6888532"/>
            <a:ext cx="1843184" cy="1829840"/>
            <a:chOff x="0" y="0"/>
            <a:chExt cx="816655" cy="810743"/>
          </a:xfrm>
        </p:grpSpPr>
        <p:sp>
          <p:nvSpPr>
            <p:cNvPr id="34" name="Freeform 3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24503" r="-24503"/>
              </a:stretch>
            </a:blipFill>
            <a:ln w="38100" cap="rnd">
              <a:solidFill>
                <a:srgbClr val="2E2D2D"/>
              </a:solidFill>
              <a:prstDash val="solid"/>
              <a:round/>
            </a:ln>
          </p:spPr>
          <p:txBody>
            <a:bodyPr/>
            <a:lstStyle/>
            <a:p>
              <a:endParaRPr lang="pt-BR"/>
            </a:p>
          </p:txBody>
        </p:sp>
      </p:grpSp>
      <p:grpSp>
        <p:nvGrpSpPr>
          <p:cNvPr id="35" name="Group 35"/>
          <p:cNvGrpSpPr/>
          <p:nvPr/>
        </p:nvGrpSpPr>
        <p:grpSpPr>
          <a:xfrm>
            <a:off x="8594028" y="7015981"/>
            <a:ext cx="1843184" cy="1829840"/>
            <a:chOff x="0" y="0"/>
            <a:chExt cx="610594" cy="606173"/>
          </a:xfrm>
        </p:grpSpPr>
        <p:sp>
          <p:nvSpPr>
            <p:cNvPr id="36" name="Freeform 3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7" name="TextBox 3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8466578" y="6888532"/>
            <a:ext cx="1843184" cy="1829840"/>
            <a:chOff x="0" y="0"/>
            <a:chExt cx="816655" cy="810743"/>
          </a:xfrm>
        </p:grpSpPr>
        <p:sp>
          <p:nvSpPr>
            <p:cNvPr id="39" name="Freeform 3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503" r="-24503"/>
              </a:stretch>
            </a:blipFill>
            <a:ln w="38100" cap="rnd">
              <a:solidFill>
                <a:srgbClr val="2E2D2D"/>
              </a:solidFill>
              <a:prstDash val="solid"/>
              <a:round/>
            </a:ln>
          </p:spPr>
          <p:txBody>
            <a:bodyPr/>
            <a:lstStyle/>
            <a:p>
              <a:endParaRPr lang="pt-BR"/>
            </a:p>
          </p:txBody>
        </p:sp>
      </p:grpSp>
      <p:grpSp>
        <p:nvGrpSpPr>
          <p:cNvPr id="40" name="Group 40"/>
          <p:cNvGrpSpPr/>
          <p:nvPr/>
        </p:nvGrpSpPr>
        <p:grpSpPr>
          <a:xfrm>
            <a:off x="10867355" y="7015981"/>
            <a:ext cx="1843184" cy="1829840"/>
            <a:chOff x="0" y="0"/>
            <a:chExt cx="610594" cy="606173"/>
          </a:xfrm>
        </p:grpSpPr>
        <p:sp>
          <p:nvSpPr>
            <p:cNvPr id="41" name="Freeform 4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2" name="TextBox 4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0739905" y="6888532"/>
            <a:ext cx="1843184" cy="1829840"/>
            <a:chOff x="0" y="0"/>
            <a:chExt cx="816655" cy="810743"/>
          </a:xfrm>
        </p:grpSpPr>
        <p:sp>
          <p:nvSpPr>
            <p:cNvPr id="44" name="Freeform 4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1939" r="-21939"/>
              </a:stretch>
            </a:blipFill>
            <a:ln w="38100" cap="rnd">
              <a:solidFill>
                <a:srgbClr val="2E2D2D"/>
              </a:solidFill>
              <a:prstDash val="solid"/>
              <a:round/>
            </a:ln>
          </p:spPr>
          <p:txBody>
            <a:bodyPr/>
            <a:lstStyle/>
            <a:p>
              <a:endParaRPr lang="pt-BR"/>
            </a:p>
          </p:txBody>
        </p:sp>
      </p:grpSp>
      <p:grpSp>
        <p:nvGrpSpPr>
          <p:cNvPr id="45" name="Group 45"/>
          <p:cNvGrpSpPr/>
          <p:nvPr/>
        </p:nvGrpSpPr>
        <p:grpSpPr>
          <a:xfrm>
            <a:off x="13140682" y="7015981"/>
            <a:ext cx="1843184" cy="1829840"/>
            <a:chOff x="0" y="0"/>
            <a:chExt cx="610594" cy="606173"/>
          </a:xfrm>
        </p:grpSpPr>
        <p:sp>
          <p:nvSpPr>
            <p:cNvPr id="46" name="Freeform 4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7" name="TextBox 4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3013232" y="6888532"/>
            <a:ext cx="1843184" cy="1829840"/>
            <a:chOff x="0" y="0"/>
            <a:chExt cx="816655" cy="810743"/>
          </a:xfrm>
        </p:grpSpPr>
        <p:sp>
          <p:nvSpPr>
            <p:cNvPr id="49" name="Freeform 4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38441" r="-38441"/>
              </a:stretch>
            </a:blipFill>
            <a:ln w="38100" cap="rnd">
              <a:solidFill>
                <a:srgbClr val="2E2D2D"/>
              </a:solidFill>
              <a:prstDash val="solid"/>
              <a:round/>
            </a:ln>
          </p:spPr>
          <p:txBody>
            <a:bodyPr/>
            <a:lstStyle/>
            <a:p>
              <a:endParaRPr lang="pt-BR"/>
            </a:p>
          </p:txBody>
        </p:sp>
      </p:grpSp>
      <p:grpSp>
        <p:nvGrpSpPr>
          <p:cNvPr id="50" name="Group 50"/>
          <p:cNvGrpSpPr/>
          <p:nvPr/>
        </p:nvGrpSpPr>
        <p:grpSpPr>
          <a:xfrm>
            <a:off x="15416116" y="7015981"/>
            <a:ext cx="1843184" cy="1829840"/>
            <a:chOff x="0" y="0"/>
            <a:chExt cx="610594" cy="606173"/>
          </a:xfrm>
        </p:grpSpPr>
        <p:sp>
          <p:nvSpPr>
            <p:cNvPr id="51" name="Freeform 5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2" name="TextBox 5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5288666" y="6888532"/>
            <a:ext cx="1843184" cy="1829840"/>
            <a:chOff x="0" y="0"/>
            <a:chExt cx="816655" cy="810743"/>
          </a:xfrm>
        </p:grpSpPr>
        <p:sp>
          <p:nvSpPr>
            <p:cNvPr id="54" name="Freeform 5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24925" r="-24925"/>
              </a:stretch>
            </a:blipFill>
            <a:ln w="38100" cap="rnd">
              <a:solidFill>
                <a:srgbClr val="2E2D2D"/>
              </a:solidFill>
              <a:prstDash val="solid"/>
              <a:round/>
            </a:ln>
          </p:spPr>
          <p:txBody>
            <a:bodyPr/>
            <a:lstStyle/>
            <a:p>
              <a:endParaRPr lang="pt-BR"/>
            </a:p>
          </p:txBody>
        </p:sp>
      </p:grpSp>
      <p:grpSp>
        <p:nvGrpSpPr>
          <p:cNvPr id="55" name="Group 55"/>
          <p:cNvGrpSpPr/>
          <p:nvPr/>
        </p:nvGrpSpPr>
        <p:grpSpPr>
          <a:xfrm>
            <a:off x="6318119" y="4086066"/>
            <a:ext cx="1843184" cy="1829840"/>
            <a:chOff x="0" y="0"/>
            <a:chExt cx="610594" cy="606173"/>
          </a:xfrm>
        </p:grpSpPr>
        <p:sp>
          <p:nvSpPr>
            <p:cNvPr id="56" name="Freeform 5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7" name="TextBox 5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6190670" y="3958616"/>
            <a:ext cx="1843184" cy="1829840"/>
            <a:chOff x="0" y="0"/>
            <a:chExt cx="816655" cy="810743"/>
          </a:xfrm>
        </p:grpSpPr>
        <p:sp>
          <p:nvSpPr>
            <p:cNvPr id="59" name="Freeform 5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643" r="-24643"/>
              </a:stretch>
            </a:blipFill>
            <a:ln w="38100" cap="rnd">
              <a:solidFill>
                <a:srgbClr val="2E2D2D"/>
              </a:solidFill>
              <a:prstDash val="solid"/>
              <a:round/>
            </a:ln>
          </p:spPr>
          <p:txBody>
            <a:bodyPr/>
            <a:lstStyle/>
            <a:p>
              <a:endParaRPr lang="pt-BR"/>
            </a:p>
          </p:txBody>
        </p:sp>
      </p:grpSp>
      <p:grpSp>
        <p:nvGrpSpPr>
          <p:cNvPr id="60" name="Group 60"/>
          <p:cNvGrpSpPr/>
          <p:nvPr/>
        </p:nvGrpSpPr>
        <p:grpSpPr>
          <a:xfrm>
            <a:off x="8594502" y="4086066"/>
            <a:ext cx="1843184" cy="1829840"/>
            <a:chOff x="0" y="0"/>
            <a:chExt cx="610594" cy="606173"/>
          </a:xfrm>
        </p:grpSpPr>
        <p:sp>
          <p:nvSpPr>
            <p:cNvPr id="61" name="Freeform 6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2" name="TextBox 6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8467053" y="3958616"/>
            <a:ext cx="1843184" cy="1829840"/>
            <a:chOff x="0" y="0"/>
            <a:chExt cx="816655" cy="810743"/>
          </a:xfrm>
        </p:grpSpPr>
        <p:sp>
          <p:nvSpPr>
            <p:cNvPr id="64" name="Freeform 6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3"/>
              <a:stretch>
                <a:fillRect l="-44100" r="-44100"/>
              </a:stretch>
            </a:blipFill>
            <a:ln w="38100" cap="rnd">
              <a:solidFill>
                <a:srgbClr val="2E2D2D"/>
              </a:solidFill>
              <a:prstDash val="solid"/>
              <a:round/>
            </a:ln>
          </p:spPr>
          <p:txBody>
            <a:bodyPr/>
            <a:lstStyle/>
            <a:p>
              <a:endParaRPr lang="pt-BR"/>
            </a:p>
          </p:txBody>
        </p:sp>
      </p:grpSp>
      <p:grpSp>
        <p:nvGrpSpPr>
          <p:cNvPr id="65" name="Group 65"/>
          <p:cNvGrpSpPr/>
          <p:nvPr/>
        </p:nvGrpSpPr>
        <p:grpSpPr>
          <a:xfrm>
            <a:off x="10867829" y="4086066"/>
            <a:ext cx="1843184" cy="1829840"/>
            <a:chOff x="0" y="0"/>
            <a:chExt cx="610594" cy="606173"/>
          </a:xfrm>
        </p:grpSpPr>
        <p:sp>
          <p:nvSpPr>
            <p:cNvPr id="66" name="Freeform 6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7" name="TextBox 6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10740380" y="3958616"/>
            <a:ext cx="1843184" cy="1829840"/>
            <a:chOff x="0" y="0"/>
            <a:chExt cx="816655" cy="810743"/>
          </a:xfrm>
        </p:grpSpPr>
        <p:sp>
          <p:nvSpPr>
            <p:cNvPr id="69" name="Freeform 6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4"/>
              <a:stretch>
                <a:fillRect l="-24364" r="-24364"/>
              </a:stretch>
            </a:blipFill>
            <a:ln w="38100" cap="rnd">
              <a:solidFill>
                <a:srgbClr val="2E2D2D"/>
              </a:solidFill>
              <a:prstDash val="solid"/>
              <a:round/>
            </a:ln>
          </p:spPr>
          <p:txBody>
            <a:bodyPr/>
            <a:lstStyle/>
            <a:p>
              <a:endParaRPr lang="pt-BR"/>
            </a:p>
          </p:txBody>
        </p:sp>
      </p:grpSp>
      <p:grpSp>
        <p:nvGrpSpPr>
          <p:cNvPr id="70" name="Group 70"/>
          <p:cNvGrpSpPr/>
          <p:nvPr/>
        </p:nvGrpSpPr>
        <p:grpSpPr>
          <a:xfrm>
            <a:off x="13141156" y="4086066"/>
            <a:ext cx="1843184" cy="1829840"/>
            <a:chOff x="0" y="0"/>
            <a:chExt cx="610594" cy="606173"/>
          </a:xfrm>
        </p:grpSpPr>
        <p:sp>
          <p:nvSpPr>
            <p:cNvPr id="71" name="Freeform 7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2" name="TextBox 7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13013707" y="3958616"/>
            <a:ext cx="1843184" cy="1829840"/>
            <a:chOff x="0" y="0"/>
            <a:chExt cx="816655" cy="810743"/>
          </a:xfrm>
        </p:grpSpPr>
        <p:sp>
          <p:nvSpPr>
            <p:cNvPr id="74" name="Freeform 7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3017" r="-3017"/>
              </a:stretch>
            </a:blipFill>
            <a:ln w="38100" cap="rnd">
              <a:solidFill>
                <a:srgbClr val="2E2D2D"/>
              </a:solidFill>
              <a:prstDash val="solid"/>
              <a:round/>
            </a:ln>
          </p:spPr>
          <p:txBody>
            <a:bodyPr/>
            <a:lstStyle/>
            <a:p>
              <a:endParaRPr lang="pt-BR"/>
            </a:p>
          </p:txBody>
        </p:sp>
      </p:grpSp>
      <p:grpSp>
        <p:nvGrpSpPr>
          <p:cNvPr id="75" name="Group 75"/>
          <p:cNvGrpSpPr/>
          <p:nvPr/>
        </p:nvGrpSpPr>
        <p:grpSpPr>
          <a:xfrm>
            <a:off x="15416590" y="4086066"/>
            <a:ext cx="1843184" cy="1829840"/>
            <a:chOff x="0" y="0"/>
            <a:chExt cx="610594" cy="606173"/>
          </a:xfrm>
        </p:grpSpPr>
        <p:sp>
          <p:nvSpPr>
            <p:cNvPr id="76" name="Freeform 7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7" name="TextBox 7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8" name="Group 78"/>
          <p:cNvGrpSpPr/>
          <p:nvPr/>
        </p:nvGrpSpPr>
        <p:grpSpPr>
          <a:xfrm>
            <a:off x="15289141" y="3958616"/>
            <a:ext cx="1843184" cy="1829840"/>
            <a:chOff x="0" y="0"/>
            <a:chExt cx="816655" cy="810743"/>
          </a:xfrm>
        </p:grpSpPr>
        <p:sp>
          <p:nvSpPr>
            <p:cNvPr id="79" name="Freeform 7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24503" r="-24503"/>
              </a:stretch>
            </a:blipFill>
            <a:ln w="38100" cap="rnd">
              <a:solidFill>
                <a:srgbClr val="2E2D2D"/>
              </a:solidFill>
              <a:prstDash val="solid"/>
              <a:round/>
            </a:ln>
          </p:spPr>
          <p:txBody>
            <a:bodyPr/>
            <a:lstStyle/>
            <a:p>
              <a:endParaRPr lang="pt-BR"/>
            </a:p>
          </p:txBody>
        </p:sp>
      </p:grpSp>
      <p:sp>
        <p:nvSpPr>
          <p:cNvPr id="80" name="Freeform 80"/>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sp>
        <p:nvSpPr>
          <p:cNvPr id="81" name="TextBox 81"/>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82" name="TextBox 82"/>
          <p:cNvSpPr txBox="1"/>
          <p:nvPr/>
        </p:nvSpPr>
        <p:spPr>
          <a:xfrm>
            <a:off x="1028700" y="2605088"/>
            <a:ext cx="3699077" cy="19812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How would you group these images into categories based on patterns you observe?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315538" y="1715061"/>
            <a:ext cx="1843184" cy="1829840"/>
            <a:chOff x="0" y="0"/>
            <a:chExt cx="610594" cy="606173"/>
          </a:xfrm>
        </p:grpSpPr>
        <p:sp>
          <p:nvSpPr>
            <p:cNvPr id="3" name="Freeform 3"/>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37426"/>
            <a:ext cx="5548342" cy="10249574"/>
            <a:chOff x="0" y="0"/>
            <a:chExt cx="1126658" cy="2081300"/>
          </a:xfrm>
        </p:grpSpPr>
        <p:sp>
          <p:nvSpPr>
            <p:cNvPr id="6" name="Freeform 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7" name="TextBox 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88088" y="1587611"/>
            <a:ext cx="1843184" cy="1829840"/>
            <a:chOff x="0" y="0"/>
            <a:chExt cx="816655" cy="810743"/>
          </a:xfrm>
        </p:grpSpPr>
        <p:sp>
          <p:nvSpPr>
            <p:cNvPr id="9" name="Freeform 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24503" r="-24503"/>
              </a:stretch>
            </a:blipFill>
            <a:ln w="38100" cap="rnd">
              <a:solidFill>
                <a:srgbClr val="2E2D2D"/>
              </a:solidFill>
              <a:prstDash val="solid"/>
              <a:round/>
            </a:ln>
          </p:spPr>
          <p:txBody>
            <a:bodyPr/>
            <a:lstStyle/>
            <a:p>
              <a:endParaRPr lang="pt-BR"/>
            </a:p>
          </p:txBody>
        </p:sp>
      </p:grpSp>
      <p:grpSp>
        <p:nvGrpSpPr>
          <p:cNvPr id="10" name="Group 10"/>
          <p:cNvGrpSpPr/>
          <p:nvPr/>
        </p:nvGrpSpPr>
        <p:grpSpPr>
          <a:xfrm>
            <a:off x="10865248" y="1715061"/>
            <a:ext cx="1843184" cy="1829840"/>
            <a:chOff x="0" y="0"/>
            <a:chExt cx="610594" cy="606173"/>
          </a:xfrm>
        </p:grpSpPr>
        <p:sp>
          <p:nvSpPr>
            <p:cNvPr id="11" name="Freeform 1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2" name="TextBox 1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737798" y="1587611"/>
            <a:ext cx="1843184" cy="1829840"/>
            <a:chOff x="0" y="0"/>
            <a:chExt cx="816655" cy="810743"/>
          </a:xfrm>
        </p:grpSpPr>
        <p:sp>
          <p:nvSpPr>
            <p:cNvPr id="14" name="Freeform 1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l="-24364" r="-24364"/>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6317645" y="7366548"/>
            <a:ext cx="1843184" cy="1829840"/>
            <a:chOff x="0" y="0"/>
            <a:chExt cx="610594" cy="606173"/>
          </a:xfrm>
        </p:grpSpPr>
        <p:sp>
          <p:nvSpPr>
            <p:cNvPr id="16" name="Freeform 1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7" name="TextBox 1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190195" y="7239098"/>
            <a:ext cx="1843184" cy="1829840"/>
            <a:chOff x="0" y="0"/>
            <a:chExt cx="816655" cy="810743"/>
          </a:xfrm>
        </p:grpSpPr>
        <p:sp>
          <p:nvSpPr>
            <p:cNvPr id="19" name="Freeform 1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503" r="-24503"/>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8594028" y="7366548"/>
            <a:ext cx="1843184" cy="1829840"/>
            <a:chOff x="0" y="0"/>
            <a:chExt cx="610594" cy="606173"/>
          </a:xfrm>
        </p:grpSpPr>
        <p:sp>
          <p:nvSpPr>
            <p:cNvPr id="21" name="Freeform 2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66578" y="7239098"/>
            <a:ext cx="1843184" cy="1829840"/>
            <a:chOff x="0" y="0"/>
            <a:chExt cx="816655" cy="810743"/>
          </a:xfrm>
        </p:grpSpPr>
        <p:sp>
          <p:nvSpPr>
            <p:cNvPr id="24" name="Freeform 2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24503" r="-24503"/>
              </a:stretch>
            </a:blipFill>
            <a:ln w="38100" cap="rnd">
              <a:solidFill>
                <a:srgbClr val="2E2D2D"/>
              </a:solidFill>
              <a:prstDash val="solid"/>
              <a:round/>
            </a:ln>
          </p:spPr>
          <p:txBody>
            <a:bodyPr/>
            <a:lstStyle/>
            <a:p>
              <a:endParaRPr lang="pt-BR"/>
            </a:p>
          </p:txBody>
        </p:sp>
      </p:grpSp>
      <p:grpSp>
        <p:nvGrpSpPr>
          <p:cNvPr id="25" name="Group 25"/>
          <p:cNvGrpSpPr/>
          <p:nvPr/>
        </p:nvGrpSpPr>
        <p:grpSpPr>
          <a:xfrm>
            <a:off x="13140682" y="1716137"/>
            <a:ext cx="1843184" cy="1829840"/>
            <a:chOff x="0" y="0"/>
            <a:chExt cx="610594" cy="606173"/>
          </a:xfrm>
        </p:grpSpPr>
        <p:sp>
          <p:nvSpPr>
            <p:cNvPr id="26" name="Freeform 2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7" name="TextBox 2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3013232" y="1588687"/>
            <a:ext cx="1843184" cy="1829840"/>
            <a:chOff x="0" y="0"/>
            <a:chExt cx="816655" cy="810743"/>
          </a:xfrm>
        </p:grpSpPr>
        <p:sp>
          <p:nvSpPr>
            <p:cNvPr id="29" name="Freeform 2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1939" r="-21939"/>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10867355" y="4540804"/>
            <a:ext cx="1843184" cy="1829840"/>
            <a:chOff x="0" y="0"/>
            <a:chExt cx="610594" cy="606173"/>
          </a:xfrm>
        </p:grpSpPr>
        <p:sp>
          <p:nvSpPr>
            <p:cNvPr id="31" name="Freeform 3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0739905" y="4413354"/>
            <a:ext cx="1843184" cy="1829840"/>
            <a:chOff x="0" y="0"/>
            <a:chExt cx="816655" cy="810743"/>
          </a:xfrm>
        </p:grpSpPr>
        <p:sp>
          <p:nvSpPr>
            <p:cNvPr id="34" name="Freeform 3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38441" r="-38441"/>
              </a:stretch>
            </a:blipFill>
            <a:ln w="38100" cap="rnd">
              <a:solidFill>
                <a:srgbClr val="2E2D2D"/>
              </a:solidFill>
              <a:prstDash val="solid"/>
              <a:round/>
            </a:ln>
          </p:spPr>
          <p:txBody>
            <a:bodyPr/>
            <a:lstStyle/>
            <a:p>
              <a:endParaRPr lang="pt-BR"/>
            </a:p>
          </p:txBody>
        </p:sp>
      </p:grpSp>
      <p:grpSp>
        <p:nvGrpSpPr>
          <p:cNvPr id="35" name="Group 35"/>
          <p:cNvGrpSpPr/>
          <p:nvPr/>
        </p:nvGrpSpPr>
        <p:grpSpPr>
          <a:xfrm>
            <a:off x="15416116" y="7366548"/>
            <a:ext cx="1843184" cy="1829840"/>
            <a:chOff x="0" y="0"/>
            <a:chExt cx="610594" cy="606173"/>
          </a:xfrm>
        </p:grpSpPr>
        <p:sp>
          <p:nvSpPr>
            <p:cNvPr id="36" name="Freeform 3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7" name="TextBox 3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5288666" y="7239098"/>
            <a:ext cx="1843184" cy="1829840"/>
            <a:chOff x="0" y="0"/>
            <a:chExt cx="816655" cy="810743"/>
          </a:xfrm>
        </p:grpSpPr>
        <p:sp>
          <p:nvSpPr>
            <p:cNvPr id="39" name="Freeform 3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925" r="-24925"/>
              </a:stretch>
            </a:blipFill>
            <a:ln w="38100" cap="rnd">
              <a:solidFill>
                <a:srgbClr val="2E2D2D"/>
              </a:solidFill>
              <a:prstDash val="solid"/>
              <a:round/>
            </a:ln>
          </p:spPr>
          <p:txBody>
            <a:bodyPr/>
            <a:lstStyle/>
            <a:p>
              <a:endParaRPr lang="pt-BR"/>
            </a:p>
          </p:txBody>
        </p:sp>
      </p:grpSp>
      <p:grpSp>
        <p:nvGrpSpPr>
          <p:cNvPr id="40" name="Group 40"/>
          <p:cNvGrpSpPr/>
          <p:nvPr/>
        </p:nvGrpSpPr>
        <p:grpSpPr>
          <a:xfrm>
            <a:off x="6317645" y="4540804"/>
            <a:ext cx="1843184" cy="1829840"/>
            <a:chOff x="0" y="0"/>
            <a:chExt cx="610594" cy="606173"/>
          </a:xfrm>
        </p:grpSpPr>
        <p:sp>
          <p:nvSpPr>
            <p:cNvPr id="41" name="Freeform 4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2" name="TextBox 4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6190195" y="4413354"/>
            <a:ext cx="1843184" cy="1829840"/>
            <a:chOff x="0" y="0"/>
            <a:chExt cx="816655" cy="810743"/>
          </a:xfrm>
        </p:grpSpPr>
        <p:sp>
          <p:nvSpPr>
            <p:cNvPr id="44" name="Freeform 4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4643" r="-24643"/>
              </a:stretch>
            </a:blipFill>
            <a:ln w="38100" cap="rnd">
              <a:solidFill>
                <a:srgbClr val="2E2D2D"/>
              </a:solidFill>
              <a:prstDash val="solid"/>
              <a:round/>
            </a:ln>
          </p:spPr>
          <p:txBody>
            <a:bodyPr/>
            <a:lstStyle/>
            <a:p>
              <a:endParaRPr lang="pt-BR"/>
            </a:p>
          </p:txBody>
        </p:sp>
      </p:grpSp>
      <p:grpSp>
        <p:nvGrpSpPr>
          <p:cNvPr id="45" name="Group 45"/>
          <p:cNvGrpSpPr/>
          <p:nvPr/>
        </p:nvGrpSpPr>
        <p:grpSpPr>
          <a:xfrm>
            <a:off x="15416116" y="1716137"/>
            <a:ext cx="1843184" cy="1829840"/>
            <a:chOff x="0" y="0"/>
            <a:chExt cx="610594" cy="606173"/>
          </a:xfrm>
        </p:grpSpPr>
        <p:sp>
          <p:nvSpPr>
            <p:cNvPr id="46" name="Freeform 4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7" name="TextBox 4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5288666" y="1588687"/>
            <a:ext cx="1843184" cy="1829840"/>
            <a:chOff x="0" y="0"/>
            <a:chExt cx="816655" cy="810743"/>
          </a:xfrm>
        </p:grpSpPr>
        <p:sp>
          <p:nvSpPr>
            <p:cNvPr id="49" name="Freeform 4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44100" r="-44100"/>
              </a:stretch>
            </a:blipFill>
            <a:ln w="38100" cap="rnd">
              <a:solidFill>
                <a:srgbClr val="2E2D2D"/>
              </a:solidFill>
              <a:prstDash val="solid"/>
              <a:round/>
            </a:ln>
          </p:spPr>
          <p:txBody>
            <a:bodyPr/>
            <a:lstStyle/>
            <a:p>
              <a:endParaRPr lang="pt-BR"/>
            </a:p>
          </p:txBody>
        </p:sp>
      </p:grpSp>
      <p:grpSp>
        <p:nvGrpSpPr>
          <p:cNvPr id="50" name="Group 50"/>
          <p:cNvGrpSpPr/>
          <p:nvPr/>
        </p:nvGrpSpPr>
        <p:grpSpPr>
          <a:xfrm>
            <a:off x="13140682" y="4540804"/>
            <a:ext cx="1843184" cy="1829840"/>
            <a:chOff x="0" y="0"/>
            <a:chExt cx="610594" cy="606173"/>
          </a:xfrm>
        </p:grpSpPr>
        <p:sp>
          <p:nvSpPr>
            <p:cNvPr id="51" name="Freeform 5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2" name="TextBox 5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3013232" y="4413354"/>
            <a:ext cx="1843184" cy="1829840"/>
            <a:chOff x="0" y="0"/>
            <a:chExt cx="816655" cy="810743"/>
          </a:xfrm>
        </p:grpSpPr>
        <p:sp>
          <p:nvSpPr>
            <p:cNvPr id="54" name="Freeform 5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3017" r="-3017"/>
              </a:stretch>
            </a:blipFill>
            <a:ln w="38100" cap="rnd">
              <a:solidFill>
                <a:srgbClr val="2E2D2D"/>
              </a:solidFill>
              <a:prstDash val="solid"/>
              <a:round/>
            </a:ln>
          </p:spPr>
          <p:txBody>
            <a:bodyPr/>
            <a:lstStyle/>
            <a:p>
              <a:endParaRPr lang="pt-BR"/>
            </a:p>
          </p:txBody>
        </p:sp>
      </p:grpSp>
      <p:grpSp>
        <p:nvGrpSpPr>
          <p:cNvPr id="55" name="Group 55"/>
          <p:cNvGrpSpPr/>
          <p:nvPr/>
        </p:nvGrpSpPr>
        <p:grpSpPr>
          <a:xfrm>
            <a:off x="8590393" y="1716137"/>
            <a:ext cx="1843184" cy="1829840"/>
            <a:chOff x="0" y="0"/>
            <a:chExt cx="610594" cy="606173"/>
          </a:xfrm>
        </p:grpSpPr>
        <p:sp>
          <p:nvSpPr>
            <p:cNvPr id="56" name="Freeform 5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7" name="TextBox 5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8462943" y="1588687"/>
            <a:ext cx="1843184" cy="1829840"/>
            <a:chOff x="0" y="0"/>
            <a:chExt cx="816655" cy="810743"/>
          </a:xfrm>
        </p:grpSpPr>
        <p:sp>
          <p:nvSpPr>
            <p:cNvPr id="59" name="Freeform 5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503" r="-24503"/>
              </a:stretch>
            </a:blipFill>
            <a:ln w="38100" cap="rnd">
              <a:solidFill>
                <a:srgbClr val="2E2D2D"/>
              </a:solidFill>
              <a:prstDash val="solid"/>
              <a:round/>
            </a:ln>
          </p:spPr>
          <p:txBody>
            <a:bodyPr/>
            <a:lstStyle/>
            <a:p>
              <a:endParaRPr lang="pt-BR"/>
            </a:p>
          </p:txBody>
        </p:sp>
      </p:grpSp>
      <p:sp>
        <p:nvSpPr>
          <p:cNvPr id="60" name="Freeform 60"/>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grpSp>
        <p:nvGrpSpPr>
          <p:cNvPr id="61" name="Group 61"/>
          <p:cNvGrpSpPr/>
          <p:nvPr/>
        </p:nvGrpSpPr>
        <p:grpSpPr>
          <a:xfrm>
            <a:off x="8591921" y="4540804"/>
            <a:ext cx="1843184" cy="1829840"/>
            <a:chOff x="0" y="0"/>
            <a:chExt cx="610594" cy="606173"/>
          </a:xfrm>
        </p:grpSpPr>
        <p:sp>
          <p:nvSpPr>
            <p:cNvPr id="62" name="Freeform 62"/>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3" name="TextBox 63"/>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8464471" y="4413354"/>
            <a:ext cx="1843184" cy="1829840"/>
            <a:chOff x="0" y="0"/>
            <a:chExt cx="816655" cy="810743"/>
          </a:xfrm>
        </p:grpSpPr>
        <p:sp>
          <p:nvSpPr>
            <p:cNvPr id="65" name="Freeform 65"/>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24364" r="-24364"/>
              </a:stretch>
            </a:blipFill>
            <a:ln w="38100" cap="rnd">
              <a:solidFill>
                <a:srgbClr val="2E2D2D"/>
              </a:solidFill>
              <a:prstDash val="solid"/>
              <a:round/>
            </a:ln>
          </p:spPr>
          <p:txBody>
            <a:bodyPr/>
            <a:lstStyle/>
            <a:p>
              <a:endParaRPr lang="pt-BR"/>
            </a:p>
          </p:txBody>
        </p:sp>
      </p:grpSp>
      <p:grpSp>
        <p:nvGrpSpPr>
          <p:cNvPr id="66" name="Group 66"/>
          <p:cNvGrpSpPr/>
          <p:nvPr/>
        </p:nvGrpSpPr>
        <p:grpSpPr>
          <a:xfrm>
            <a:off x="15416116" y="4540804"/>
            <a:ext cx="1843184" cy="1829840"/>
            <a:chOff x="0" y="0"/>
            <a:chExt cx="610594" cy="606173"/>
          </a:xfrm>
        </p:grpSpPr>
        <p:sp>
          <p:nvSpPr>
            <p:cNvPr id="67" name="Freeform 67"/>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8" name="TextBox 68"/>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a:off x="15288666" y="4413354"/>
            <a:ext cx="1843184" cy="1829840"/>
            <a:chOff x="0" y="0"/>
            <a:chExt cx="816655" cy="810743"/>
          </a:xfrm>
        </p:grpSpPr>
        <p:sp>
          <p:nvSpPr>
            <p:cNvPr id="70" name="Freeform 70"/>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24364" r="-24364"/>
              </a:stretch>
            </a:blipFill>
            <a:ln w="38100" cap="rnd">
              <a:solidFill>
                <a:srgbClr val="2E2D2D"/>
              </a:solidFill>
              <a:prstDash val="solid"/>
              <a:round/>
            </a:ln>
          </p:spPr>
          <p:txBody>
            <a:bodyPr/>
            <a:lstStyle/>
            <a:p>
              <a:endParaRPr lang="pt-BR"/>
            </a:p>
          </p:txBody>
        </p:sp>
      </p:grpSp>
      <p:grpSp>
        <p:nvGrpSpPr>
          <p:cNvPr id="71" name="Group 71"/>
          <p:cNvGrpSpPr/>
          <p:nvPr/>
        </p:nvGrpSpPr>
        <p:grpSpPr>
          <a:xfrm>
            <a:off x="10869462" y="7366548"/>
            <a:ext cx="1843184" cy="1829840"/>
            <a:chOff x="0" y="0"/>
            <a:chExt cx="610594" cy="606173"/>
          </a:xfrm>
        </p:grpSpPr>
        <p:sp>
          <p:nvSpPr>
            <p:cNvPr id="72" name="Freeform 72"/>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3" name="TextBox 73"/>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4" name="Group 74"/>
          <p:cNvGrpSpPr/>
          <p:nvPr/>
        </p:nvGrpSpPr>
        <p:grpSpPr>
          <a:xfrm>
            <a:off x="10742012" y="7239098"/>
            <a:ext cx="1843184" cy="1829840"/>
            <a:chOff x="0" y="0"/>
            <a:chExt cx="816655" cy="810743"/>
          </a:xfrm>
        </p:grpSpPr>
        <p:sp>
          <p:nvSpPr>
            <p:cNvPr id="75" name="Freeform 75"/>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7"/>
              <a:stretch>
                <a:fillRect l="-24364" r="-24364"/>
              </a:stretch>
            </a:blipFill>
            <a:ln w="38100" cap="rnd">
              <a:solidFill>
                <a:srgbClr val="2E2D2D"/>
              </a:solidFill>
              <a:prstDash val="solid"/>
              <a:round/>
            </a:ln>
          </p:spPr>
          <p:txBody>
            <a:bodyPr/>
            <a:lstStyle/>
            <a:p>
              <a:endParaRPr lang="pt-BR"/>
            </a:p>
          </p:txBody>
        </p:sp>
      </p:grpSp>
      <p:grpSp>
        <p:nvGrpSpPr>
          <p:cNvPr id="76" name="Group 76"/>
          <p:cNvGrpSpPr/>
          <p:nvPr/>
        </p:nvGrpSpPr>
        <p:grpSpPr>
          <a:xfrm>
            <a:off x="13144896" y="7365471"/>
            <a:ext cx="1843184" cy="1829840"/>
            <a:chOff x="0" y="0"/>
            <a:chExt cx="610594" cy="606173"/>
          </a:xfrm>
        </p:grpSpPr>
        <p:sp>
          <p:nvSpPr>
            <p:cNvPr id="77" name="Freeform 77"/>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8" name="TextBox 78"/>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9" name="Group 79"/>
          <p:cNvGrpSpPr/>
          <p:nvPr/>
        </p:nvGrpSpPr>
        <p:grpSpPr>
          <a:xfrm>
            <a:off x="13017446" y="7238022"/>
            <a:ext cx="1843184" cy="1829840"/>
            <a:chOff x="0" y="0"/>
            <a:chExt cx="816655" cy="810743"/>
          </a:xfrm>
        </p:grpSpPr>
        <p:sp>
          <p:nvSpPr>
            <p:cNvPr id="80" name="Freeform 80"/>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8"/>
              <a:stretch>
                <a:fillRect l="-19423" r="-19423"/>
              </a:stretch>
            </a:blipFill>
            <a:ln w="38100" cap="rnd">
              <a:solidFill>
                <a:srgbClr val="2E2D2D"/>
              </a:solidFill>
              <a:prstDash val="solid"/>
              <a:round/>
            </a:ln>
          </p:spPr>
          <p:txBody>
            <a:bodyPr/>
            <a:lstStyle/>
            <a:p>
              <a:endParaRPr lang="pt-BR"/>
            </a:p>
          </p:txBody>
        </p:sp>
      </p:grpSp>
      <p:sp>
        <p:nvSpPr>
          <p:cNvPr id="81" name="TextBox 81"/>
          <p:cNvSpPr txBox="1"/>
          <p:nvPr/>
        </p:nvSpPr>
        <p:spPr>
          <a:xfrm>
            <a:off x="6188088" y="971550"/>
            <a:ext cx="11071212" cy="415290"/>
          </a:xfrm>
          <a:prstGeom prst="rect">
            <a:avLst/>
          </a:prstGeom>
        </p:spPr>
        <p:txBody>
          <a:bodyPr lIns="0" tIns="0" rIns="0" bIns="0" rtlCol="0" anchor="t">
            <a:spAutoFit/>
          </a:bodyPr>
          <a:lstStyle/>
          <a:p>
            <a:pPr algn="l">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Water Bodies</a:t>
            </a:r>
          </a:p>
        </p:txBody>
      </p:sp>
      <p:sp>
        <p:nvSpPr>
          <p:cNvPr id="82" name="TextBox 82"/>
          <p:cNvSpPr txBox="1"/>
          <p:nvPr/>
        </p:nvSpPr>
        <p:spPr>
          <a:xfrm>
            <a:off x="6188088" y="3742908"/>
            <a:ext cx="11071212" cy="415290"/>
          </a:xfrm>
          <a:prstGeom prst="rect">
            <a:avLst/>
          </a:prstGeom>
        </p:spPr>
        <p:txBody>
          <a:bodyPr lIns="0" tIns="0" rIns="0" bIns="0" rtlCol="0" anchor="t">
            <a:spAutoFit/>
          </a:bodyPr>
          <a:lstStyle/>
          <a:p>
            <a:pPr algn="l">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Forests</a:t>
            </a:r>
          </a:p>
        </p:txBody>
      </p:sp>
      <p:sp>
        <p:nvSpPr>
          <p:cNvPr id="83" name="TextBox 83"/>
          <p:cNvSpPr txBox="1"/>
          <p:nvPr/>
        </p:nvSpPr>
        <p:spPr>
          <a:xfrm>
            <a:off x="6190195" y="6570669"/>
            <a:ext cx="11071212" cy="415290"/>
          </a:xfrm>
          <a:prstGeom prst="rect">
            <a:avLst/>
          </a:prstGeom>
        </p:spPr>
        <p:txBody>
          <a:bodyPr lIns="0" tIns="0" rIns="0" bIns="0" rtlCol="0" anchor="t">
            <a:spAutoFit/>
          </a:bodyPr>
          <a:lstStyle/>
          <a:p>
            <a:pPr algn="l">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Mountains and Hills</a:t>
            </a:r>
          </a:p>
        </p:txBody>
      </p:sp>
      <p:sp>
        <p:nvSpPr>
          <p:cNvPr id="84" name="TextBox 84"/>
          <p:cNvSpPr txBox="1"/>
          <p:nvPr/>
        </p:nvSpPr>
        <p:spPr>
          <a:xfrm>
            <a:off x="1028700" y="953020"/>
            <a:ext cx="3699077" cy="9906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Some suggestions might be...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3335062"/>
            <a:ext cx="7577120" cy="5923238"/>
            <a:chOff x="0" y="0"/>
            <a:chExt cx="1995620" cy="1560030"/>
          </a:xfrm>
        </p:grpSpPr>
        <p:sp>
          <p:nvSpPr>
            <p:cNvPr id="3" name="Freeform 3"/>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3182662"/>
            <a:ext cx="7577120" cy="5923238"/>
            <a:chOff x="0" y="0"/>
            <a:chExt cx="1995620" cy="1560030"/>
          </a:xfrm>
        </p:grpSpPr>
        <p:sp>
          <p:nvSpPr>
            <p:cNvPr id="6" name="Freeform 6"/>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688412" y="3182662"/>
            <a:ext cx="7570888" cy="6075638"/>
          </a:xfrm>
          <a:custGeom>
            <a:avLst/>
            <a:gdLst/>
            <a:ahLst/>
            <a:cxnLst/>
            <a:rect l="l" t="t" r="r" b="b"/>
            <a:pathLst>
              <a:path w="7570888" h="6075638">
                <a:moveTo>
                  <a:pt x="0" y="0"/>
                </a:moveTo>
                <a:lnTo>
                  <a:pt x="7570888" y="0"/>
                </a:lnTo>
                <a:lnTo>
                  <a:pt x="7570888" y="6075638"/>
                </a:lnTo>
                <a:lnTo>
                  <a:pt x="0" y="6075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566880" y="1219200"/>
            <a:ext cx="15464454" cy="1330324"/>
          </a:xfrm>
          <a:prstGeom prst="rect">
            <a:avLst/>
          </a:prstGeom>
        </p:spPr>
        <p:txBody>
          <a:bodyPr lIns="0" tIns="0" rIns="0" bIns="0" rtlCol="0" anchor="t">
            <a:spAutoFit/>
          </a:bodyPr>
          <a:lstStyle/>
          <a:p>
            <a:pPr algn="ctr">
              <a:lnSpc>
                <a:spcPts val="9999"/>
              </a:lnSpc>
            </a:pPr>
            <a:r>
              <a:rPr lang="en-US" sz="9999">
                <a:solidFill>
                  <a:srgbClr val="2E2D2D"/>
                </a:solidFill>
                <a:latin typeface="Squada One"/>
                <a:ea typeface="Squada One"/>
                <a:cs typeface="Squada One"/>
                <a:sym typeface="Squada One"/>
              </a:rPr>
              <a:t>Reinforcement Learning</a:t>
            </a:r>
          </a:p>
        </p:txBody>
      </p:sp>
      <p:sp>
        <p:nvSpPr>
          <p:cNvPr id="10" name="TextBox 10"/>
          <p:cNvSpPr txBox="1"/>
          <p:nvPr/>
        </p:nvSpPr>
        <p:spPr>
          <a:xfrm>
            <a:off x="1694518" y="3623550"/>
            <a:ext cx="6245484" cy="32099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learning through trial and error.</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The AI tries different actions, gets </a:t>
            </a:r>
            <a:r>
              <a:rPr lang="en-US" sz="3000" b="1">
                <a:solidFill>
                  <a:srgbClr val="F1F5F8"/>
                </a:solidFill>
                <a:latin typeface="Glacial Indifference Bold"/>
                <a:ea typeface="Glacial Indifference Bold"/>
                <a:cs typeface="Glacial Indifference Bold"/>
                <a:sym typeface="Glacial Indifference Bold"/>
              </a:rPr>
              <a:t>rewards </a:t>
            </a:r>
            <a:r>
              <a:rPr lang="en-US" sz="3000">
                <a:solidFill>
                  <a:srgbClr val="F1F5F8"/>
                </a:solidFill>
                <a:latin typeface="Glacial Indifference"/>
                <a:ea typeface="Glacial Indifference"/>
                <a:cs typeface="Glacial Indifference"/>
                <a:sym typeface="Glacial Indifference"/>
              </a:rPr>
              <a:t>for doing the right thing, and </a:t>
            </a:r>
            <a:r>
              <a:rPr lang="en-US" sz="3000" b="1">
                <a:solidFill>
                  <a:srgbClr val="F1F5F8"/>
                </a:solidFill>
                <a:latin typeface="Glacial Indifference Bold"/>
                <a:ea typeface="Glacial Indifference Bold"/>
                <a:cs typeface="Glacial Indifference Bold"/>
                <a:sym typeface="Glacial Indifference Bold"/>
              </a:rPr>
              <a:t>penalties </a:t>
            </a:r>
            <a:r>
              <a:rPr lang="en-US" sz="3000">
                <a:solidFill>
                  <a:srgbClr val="F1F5F8"/>
                </a:solidFill>
                <a:latin typeface="Glacial Indifference"/>
                <a:ea typeface="Glacial Indifference"/>
                <a:cs typeface="Glacial Indifference"/>
                <a:sym typeface="Glacial Indifference"/>
              </a:rPr>
              <a:t>for mistakes. Over time, it learns the best strategy to succeed.</a:t>
            </a:r>
          </a:p>
        </p:txBody>
      </p:sp>
      <p:sp>
        <p:nvSpPr>
          <p:cNvPr id="11" name="TextBox 11"/>
          <p:cNvSpPr txBox="1"/>
          <p:nvPr/>
        </p:nvSpPr>
        <p:spPr>
          <a:xfrm>
            <a:off x="1694518" y="7274362"/>
            <a:ext cx="6245484" cy="1381125"/>
          </a:xfrm>
          <a:prstGeom prst="rect">
            <a:avLst/>
          </a:prstGeom>
        </p:spPr>
        <p:txBody>
          <a:bodyPr lIns="0" tIns="0" rIns="0" bIns="0" rtlCol="0" anchor="t">
            <a:spAutoFit/>
          </a:bodyPr>
          <a:lstStyle/>
          <a:p>
            <a:pPr algn="l">
              <a:lnSpc>
                <a:spcPts val="3600"/>
              </a:lnSpc>
            </a:pPr>
            <a:r>
              <a:rPr lang="en-US" sz="3000" i="1">
                <a:solidFill>
                  <a:srgbClr val="F1F5F8"/>
                </a:solidFill>
                <a:latin typeface="Glacial Indifference Italics"/>
                <a:ea typeface="Glacial Indifference Italics"/>
                <a:cs typeface="Glacial Indifference Italics"/>
                <a:sym typeface="Glacial Indifference Italics"/>
              </a:rPr>
              <a:t>E.g. Training a robot to play chess by rewarding it for winning moves and penalising it for losing ones.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4199043" y="4517803"/>
            <a:ext cx="10194715" cy="3583645"/>
            <a:chOff x="0" y="0"/>
            <a:chExt cx="2685028" cy="943841"/>
          </a:xfrm>
        </p:grpSpPr>
        <p:sp>
          <p:nvSpPr>
            <p:cNvPr id="3" name="Freeform 3"/>
            <p:cNvSpPr/>
            <p:nvPr/>
          </p:nvSpPr>
          <p:spPr>
            <a:xfrm>
              <a:off x="0" y="0"/>
              <a:ext cx="2685028" cy="943841"/>
            </a:xfrm>
            <a:custGeom>
              <a:avLst/>
              <a:gdLst/>
              <a:ahLst/>
              <a:cxnLst/>
              <a:rect l="l" t="t" r="r" b="b"/>
              <a:pathLst>
                <a:path w="2685028" h="943841">
                  <a:moveTo>
                    <a:pt x="37211" y="0"/>
                  </a:moveTo>
                  <a:lnTo>
                    <a:pt x="2647817" y="0"/>
                  </a:lnTo>
                  <a:cubicBezTo>
                    <a:pt x="2657686" y="0"/>
                    <a:pt x="2667151" y="3920"/>
                    <a:pt x="2674129" y="10899"/>
                  </a:cubicBezTo>
                  <a:cubicBezTo>
                    <a:pt x="2681107" y="17877"/>
                    <a:pt x="2685028" y="27342"/>
                    <a:pt x="2685028" y="37211"/>
                  </a:cubicBezTo>
                  <a:lnTo>
                    <a:pt x="2685028" y="906630"/>
                  </a:lnTo>
                  <a:cubicBezTo>
                    <a:pt x="2685028" y="927181"/>
                    <a:pt x="2668368" y="943841"/>
                    <a:pt x="2647817" y="943841"/>
                  </a:cubicBezTo>
                  <a:lnTo>
                    <a:pt x="37211" y="943841"/>
                  </a:lnTo>
                  <a:cubicBezTo>
                    <a:pt x="16660" y="943841"/>
                    <a:pt x="0" y="927181"/>
                    <a:pt x="0" y="906630"/>
                  </a:cubicBezTo>
                  <a:lnTo>
                    <a:pt x="0" y="37211"/>
                  </a:lnTo>
                  <a:cubicBezTo>
                    <a:pt x="0" y="16660"/>
                    <a:pt x="16660" y="0"/>
                    <a:pt x="37211" y="0"/>
                  </a:cubicBezTo>
                  <a:close/>
                </a:path>
              </a:pathLst>
            </a:custGeom>
            <a:solidFill>
              <a:srgbClr val="2E2D2D"/>
            </a:solidFill>
            <a:ln w="38100" cap="rnd">
              <a:solidFill>
                <a:srgbClr val="2E2D2D"/>
              </a:solidFill>
              <a:prstDash val="solid"/>
              <a:round/>
            </a:ln>
          </p:spPr>
          <p:txBody>
            <a:bodyPr/>
            <a:lstStyle/>
            <a:p>
              <a:endParaRPr lang="pt-BR"/>
            </a:p>
          </p:txBody>
        </p:sp>
        <p:sp>
          <p:nvSpPr>
            <p:cNvPr id="4" name="TextBox 4"/>
            <p:cNvSpPr txBox="1"/>
            <p:nvPr/>
          </p:nvSpPr>
          <p:spPr>
            <a:xfrm>
              <a:off x="0" y="-38100"/>
              <a:ext cx="2685028" cy="9819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46643" y="4365403"/>
            <a:ext cx="10194715" cy="3583645"/>
            <a:chOff x="0" y="0"/>
            <a:chExt cx="13592953" cy="4778194"/>
          </a:xfrm>
        </p:grpSpPr>
        <p:grpSp>
          <p:nvGrpSpPr>
            <p:cNvPr id="6" name="Group 6"/>
            <p:cNvGrpSpPr/>
            <p:nvPr/>
          </p:nvGrpSpPr>
          <p:grpSpPr>
            <a:xfrm>
              <a:off x="0" y="0"/>
              <a:ext cx="13592953" cy="4778194"/>
              <a:chOff x="0" y="0"/>
              <a:chExt cx="2685028" cy="943841"/>
            </a:xfrm>
          </p:grpSpPr>
          <p:sp>
            <p:nvSpPr>
              <p:cNvPr id="7" name="Freeform 7"/>
              <p:cNvSpPr/>
              <p:nvPr/>
            </p:nvSpPr>
            <p:spPr>
              <a:xfrm>
                <a:off x="0" y="0"/>
                <a:ext cx="2685028" cy="943841"/>
              </a:xfrm>
              <a:custGeom>
                <a:avLst/>
                <a:gdLst/>
                <a:ahLst/>
                <a:cxnLst/>
                <a:rect l="l" t="t" r="r" b="b"/>
                <a:pathLst>
                  <a:path w="2685028" h="943841">
                    <a:moveTo>
                      <a:pt x="37211" y="0"/>
                    </a:moveTo>
                    <a:lnTo>
                      <a:pt x="2647817" y="0"/>
                    </a:lnTo>
                    <a:cubicBezTo>
                      <a:pt x="2657686" y="0"/>
                      <a:pt x="2667151" y="3920"/>
                      <a:pt x="2674129" y="10899"/>
                    </a:cubicBezTo>
                    <a:cubicBezTo>
                      <a:pt x="2681107" y="17877"/>
                      <a:pt x="2685028" y="27342"/>
                      <a:pt x="2685028" y="37211"/>
                    </a:cubicBezTo>
                    <a:lnTo>
                      <a:pt x="2685028" y="906630"/>
                    </a:lnTo>
                    <a:cubicBezTo>
                      <a:pt x="2685028" y="927181"/>
                      <a:pt x="2668368" y="943841"/>
                      <a:pt x="2647817" y="943841"/>
                    </a:cubicBezTo>
                    <a:lnTo>
                      <a:pt x="37211" y="943841"/>
                    </a:lnTo>
                    <a:cubicBezTo>
                      <a:pt x="16660" y="943841"/>
                      <a:pt x="0" y="927181"/>
                      <a:pt x="0" y="906630"/>
                    </a:cubicBezTo>
                    <a:lnTo>
                      <a:pt x="0" y="37211"/>
                    </a:lnTo>
                    <a:cubicBezTo>
                      <a:pt x="0" y="16660"/>
                      <a:pt x="16660" y="0"/>
                      <a:pt x="37211" y="0"/>
                    </a:cubicBezTo>
                    <a:close/>
                  </a:path>
                </a:pathLst>
              </a:custGeom>
              <a:solidFill>
                <a:srgbClr val="F1F5F8"/>
              </a:solidFill>
              <a:ln w="38100" cap="rnd">
                <a:solidFill>
                  <a:srgbClr val="2E2D2D"/>
                </a:solidFill>
                <a:prstDash val="solid"/>
                <a:round/>
              </a:ln>
            </p:spPr>
            <p:txBody>
              <a:bodyPr/>
              <a:lstStyle/>
              <a:p>
                <a:endParaRPr lang="pt-BR"/>
              </a:p>
            </p:txBody>
          </p:sp>
          <p:sp>
            <p:nvSpPr>
              <p:cNvPr id="8" name="TextBox 8"/>
              <p:cNvSpPr txBox="1"/>
              <p:nvPr/>
            </p:nvSpPr>
            <p:spPr>
              <a:xfrm>
                <a:off x="0" y="-38100"/>
                <a:ext cx="2685028" cy="98194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20153" y="950822"/>
              <a:ext cx="10952647" cy="28098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is not just a futuristic idea—it's already making a big impact in many areas of our lives, helping us to solve problems and create new possibilities. Let’s look at a few real-life applications of AI...</a:t>
              </a:r>
            </a:p>
          </p:txBody>
        </p:sp>
      </p:grpSp>
      <p:sp>
        <p:nvSpPr>
          <p:cNvPr id="10" name="Freeform 10"/>
          <p:cNvSpPr/>
          <p:nvPr/>
        </p:nvSpPr>
        <p:spPr>
          <a:xfrm>
            <a:off x="-1658813" y="4995737"/>
            <a:ext cx="5375027" cy="5906623"/>
          </a:xfrm>
          <a:custGeom>
            <a:avLst/>
            <a:gdLst/>
            <a:ahLst/>
            <a:cxnLst/>
            <a:rect l="l" t="t" r="r" b="b"/>
            <a:pathLst>
              <a:path w="5375027" h="5906623">
                <a:moveTo>
                  <a:pt x="0" y="0"/>
                </a:moveTo>
                <a:lnTo>
                  <a:pt x="5375026" y="0"/>
                </a:lnTo>
                <a:lnTo>
                  <a:pt x="5375026" y="5906623"/>
                </a:lnTo>
                <a:lnTo>
                  <a:pt x="0" y="5906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4534846" y="2147451"/>
            <a:ext cx="9218309"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Applications of AI</a:t>
            </a:r>
          </a:p>
        </p:txBody>
      </p:sp>
      <p:sp>
        <p:nvSpPr>
          <p:cNvPr id="12" name="Freeform 12"/>
          <p:cNvSpPr/>
          <p:nvPr/>
        </p:nvSpPr>
        <p:spPr>
          <a:xfrm flipH="1">
            <a:off x="14241357" y="-615360"/>
            <a:ext cx="5375027" cy="5906623"/>
          </a:xfrm>
          <a:custGeom>
            <a:avLst/>
            <a:gdLst/>
            <a:ahLst/>
            <a:cxnLst/>
            <a:rect l="l" t="t" r="r" b="b"/>
            <a:pathLst>
              <a:path w="5375027" h="5906623">
                <a:moveTo>
                  <a:pt x="5375027" y="0"/>
                </a:moveTo>
                <a:lnTo>
                  <a:pt x="0" y="0"/>
                </a:lnTo>
                <a:lnTo>
                  <a:pt x="0" y="5906623"/>
                </a:lnTo>
                <a:lnTo>
                  <a:pt x="5375027" y="5906623"/>
                </a:lnTo>
                <a:lnTo>
                  <a:pt x="53750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1100"/>
            <a:ext cx="4815461" cy="7805146"/>
            <a:chOff x="0" y="0"/>
            <a:chExt cx="977838" cy="1584929"/>
          </a:xfrm>
        </p:grpSpPr>
        <p:sp>
          <p:nvSpPr>
            <p:cNvPr id="3" name="Freeform 3"/>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99854" y="1181100"/>
            <a:ext cx="4815461" cy="7805146"/>
            <a:chOff x="0" y="0"/>
            <a:chExt cx="977838" cy="1584929"/>
          </a:xfrm>
        </p:grpSpPr>
        <p:sp>
          <p:nvSpPr>
            <p:cNvPr id="6" name="Freeform 6"/>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064770" y="1181100"/>
            <a:ext cx="4815461" cy="7805146"/>
            <a:chOff x="0" y="0"/>
            <a:chExt cx="977838" cy="1584929"/>
          </a:xfrm>
        </p:grpSpPr>
        <p:sp>
          <p:nvSpPr>
            <p:cNvPr id="9" name="Freeform 9"/>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82510" y="1028700"/>
            <a:ext cx="4815461" cy="7805146"/>
            <a:chOff x="0" y="0"/>
            <a:chExt cx="977838" cy="1584929"/>
          </a:xfrm>
        </p:grpSpPr>
        <p:sp>
          <p:nvSpPr>
            <p:cNvPr id="12" name="Freeform 12"/>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547454" y="1028700"/>
            <a:ext cx="4815461" cy="7805146"/>
            <a:chOff x="0" y="0"/>
            <a:chExt cx="977838" cy="1584929"/>
          </a:xfrm>
        </p:grpSpPr>
        <p:sp>
          <p:nvSpPr>
            <p:cNvPr id="15" name="Freeform 15"/>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txBody>
            <a:bodyPr/>
            <a:lstStyle/>
            <a:p>
              <a:endParaRPr lang="pt-BR"/>
            </a:p>
          </p:txBody>
        </p:sp>
        <p:sp>
          <p:nvSpPr>
            <p:cNvPr id="16" name="TextBox 16"/>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912370" y="1028700"/>
            <a:ext cx="4815461" cy="7805146"/>
            <a:chOff x="0" y="0"/>
            <a:chExt cx="977838" cy="1584929"/>
          </a:xfrm>
        </p:grpSpPr>
        <p:sp>
          <p:nvSpPr>
            <p:cNvPr id="18" name="Freeform 18"/>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txBody>
            <a:bodyPr/>
            <a:lstStyle/>
            <a:p>
              <a:endParaRPr lang="pt-BR"/>
            </a:p>
          </p:txBody>
        </p:sp>
        <p:sp>
          <p:nvSpPr>
            <p:cNvPr id="19" name="TextBox 19"/>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703751" y="1594796"/>
            <a:ext cx="3773006" cy="2441275"/>
            <a:chOff x="0" y="0"/>
            <a:chExt cx="922450" cy="596859"/>
          </a:xfrm>
        </p:grpSpPr>
        <p:sp>
          <p:nvSpPr>
            <p:cNvPr id="21" name="Freeform 21"/>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2"/>
              <a:stretch>
                <a:fillRect t="-7956" b="-7956"/>
              </a:stretch>
            </a:blipFill>
            <a:ln w="38100" cap="rnd">
              <a:solidFill>
                <a:srgbClr val="2E2D2D"/>
              </a:solidFill>
              <a:prstDash val="solid"/>
              <a:round/>
            </a:ln>
          </p:spPr>
          <p:txBody>
            <a:bodyPr/>
            <a:lstStyle/>
            <a:p>
              <a:endParaRPr lang="pt-BR"/>
            </a:p>
          </p:txBody>
        </p:sp>
      </p:grpSp>
      <p:grpSp>
        <p:nvGrpSpPr>
          <p:cNvPr id="22" name="Group 22"/>
          <p:cNvGrpSpPr/>
          <p:nvPr/>
        </p:nvGrpSpPr>
        <p:grpSpPr>
          <a:xfrm>
            <a:off x="7068695" y="1594796"/>
            <a:ext cx="3773006" cy="2441275"/>
            <a:chOff x="0" y="0"/>
            <a:chExt cx="922450" cy="596859"/>
          </a:xfrm>
        </p:grpSpPr>
        <p:sp>
          <p:nvSpPr>
            <p:cNvPr id="23" name="Freeform 23"/>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3"/>
              <a:stretch>
                <a:fillRect t="-1581" b="-1581"/>
              </a:stretch>
            </a:blipFill>
            <a:ln w="38100" cap="rnd">
              <a:solidFill>
                <a:srgbClr val="2E2D2D"/>
              </a:solidFill>
              <a:prstDash val="solid"/>
              <a:round/>
            </a:ln>
          </p:spPr>
          <p:txBody>
            <a:bodyPr/>
            <a:lstStyle/>
            <a:p>
              <a:endParaRPr lang="pt-BR"/>
            </a:p>
          </p:txBody>
        </p:sp>
      </p:grpSp>
      <p:grpSp>
        <p:nvGrpSpPr>
          <p:cNvPr id="24" name="Group 24"/>
          <p:cNvGrpSpPr/>
          <p:nvPr/>
        </p:nvGrpSpPr>
        <p:grpSpPr>
          <a:xfrm>
            <a:off x="12433611" y="1594796"/>
            <a:ext cx="3773006" cy="2441275"/>
            <a:chOff x="0" y="0"/>
            <a:chExt cx="922450" cy="596859"/>
          </a:xfrm>
        </p:grpSpPr>
        <p:sp>
          <p:nvSpPr>
            <p:cNvPr id="25" name="Freeform 25"/>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4"/>
              <a:stretch>
                <a:fillRect t="-7956" b="-7956"/>
              </a:stretch>
            </a:blipFill>
            <a:ln w="38100" cap="rnd">
              <a:solidFill>
                <a:srgbClr val="2E2D2D"/>
              </a:solidFill>
              <a:prstDash val="solid"/>
              <a:round/>
            </a:ln>
          </p:spPr>
          <p:txBody>
            <a:bodyPr/>
            <a:lstStyle/>
            <a:p>
              <a:endParaRPr lang="pt-BR"/>
            </a:p>
          </p:txBody>
        </p:sp>
      </p:grpSp>
      <p:sp>
        <p:nvSpPr>
          <p:cNvPr id="26" name="TextBox 26"/>
          <p:cNvSpPr txBox="1"/>
          <p:nvPr/>
        </p:nvSpPr>
        <p:spPr>
          <a:xfrm>
            <a:off x="1542012" y="6417574"/>
            <a:ext cx="4096458" cy="2009775"/>
          </a:xfrm>
          <a:prstGeom prst="rect">
            <a:avLst/>
          </a:prstGeom>
        </p:spPr>
        <p:txBody>
          <a:bodyPr lIns="0" tIns="0" rIns="0" bIns="0" rtlCol="0" anchor="t">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AI helps doctors find diseases like cancer early by studying medical images and patient records. It can spot patterns that humans might miss, making diagnosis faster and more accurate.</a:t>
            </a:r>
          </a:p>
        </p:txBody>
      </p:sp>
      <p:sp>
        <p:nvSpPr>
          <p:cNvPr id="27" name="TextBox 27"/>
          <p:cNvSpPr txBox="1"/>
          <p:nvPr/>
        </p:nvSpPr>
        <p:spPr>
          <a:xfrm>
            <a:off x="1636569" y="4207522"/>
            <a:ext cx="3907344" cy="955675"/>
          </a:xfrm>
          <a:prstGeom prst="rect">
            <a:avLst/>
          </a:prstGeom>
        </p:spPr>
        <p:txBody>
          <a:bodyPr lIns="0" tIns="0" rIns="0" bIns="0" rtlCol="0" anchor="t">
            <a:spAutoFit/>
          </a:bodyPr>
          <a:lstStyle/>
          <a:p>
            <a:pPr algn="ctr">
              <a:lnSpc>
                <a:spcPts val="7700"/>
              </a:lnSpc>
            </a:pPr>
            <a:r>
              <a:rPr lang="en-US" sz="5500">
                <a:solidFill>
                  <a:srgbClr val="F1F5F8"/>
                </a:solidFill>
                <a:latin typeface="Squada One"/>
                <a:ea typeface="Squada One"/>
                <a:cs typeface="Squada One"/>
                <a:sym typeface="Squada One"/>
              </a:rPr>
              <a:t>Healthcare</a:t>
            </a:r>
          </a:p>
        </p:txBody>
      </p:sp>
      <p:sp>
        <p:nvSpPr>
          <p:cNvPr id="28" name="TextBox 28"/>
          <p:cNvSpPr txBox="1"/>
          <p:nvPr/>
        </p:nvSpPr>
        <p:spPr>
          <a:xfrm>
            <a:off x="7001513" y="4207522"/>
            <a:ext cx="3907344" cy="955675"/>
          </a:xfrm>
          <a:prstGeom prst="rect">
            <a:avLst/>
          </a:prstGeom>
        </p:spPr>
        <p:txBody>
          <a:bodyPr lIns="0" tIns="0" rIns="0" bIns="0" rtlCol="0" anchor="t">
            <a:spAutoFit/>
          </a:bodyPr>
          <a:lstStyle/>
          <a:p>
            <a:pPr algn="ctr">
              <a:lnSpc>
                <a:spcPts val="7700"/>
              </a:lnSpc>
            </a:pPr>
            <a:r>
              <a:rPr lang="en-US" sz="5500">
                <a:solidFill>
                  <a:srgbClr val="F1F5F8"/>
                </a:solidFill>
                <a:latin typeface="Squada One"/>
                <a:ea typeface="Squada One"/>
                <a:cs typeface="Squada One"/>
                <a:sym typeface="Squada One"/>
              </a:rPr>
              <a:t>Entertainment</a:t>
            </a:r>
          </a:p>
        </p:txBody>
      </p:sp>
      <p:sp>
        <p:nvSpPr>
          <p:cNvPr id="29" name="TextBox 29"/>
          <p:cNvSpPr txBox="1"/>
          <p:nvPr/>
        </p:nvSpPr>
        <p:spPr>
          <a:xfrm>
            <a:off x="1693477" y="5395097"/>
            <a:ext cx="3793528" cy="790575"/>
          </a:xfrm>
          <a:prstGeom prst="rect">
            <a:avLst/>
          </a:prstGeom>
        </p:spPr>
        <p:txBody>
          <a:bodyPr lIns="0" tIns="0" rIns="0" bIns="0" rtlCol="0" anchor="t">
            <a:spAutoFit/>
          </a:bodyPr>
          <a:lstStyle/>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Diagnosing </a:t>
            </a:r>
          </a:p>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Diseases</a:t>
            </a:r>
          </a:p>
        </p:txBody>
      </p:sp>
      <p:sp>
        <p:nvSpPr>
          <p:cNvPr id="30" name="TextBox 30"/>
          <p:cNvSpPr txBox="1"/>
          <p:nvPr/>
        </p:nvSpPr>
        <p:spPr>
          <a:xfrm>
            <a:off x="7058421" y="6584261"/>
            <a:ext cx="3793528" cy="1676400"/>
          </a:xfrm>
          <a:prstGeom prst="rect">
            <a:avLst/>
          </a:prstGeom>
        </p:spPr>
        <p:txBody>
          <a:bodyPr lIns="0" tIns="0" rIns="0" bIns="0" rtlCol="0" anchor="t">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Streaming platforms use AI to analyse viewing habits and trends in order to suggest movies, shows, and music based on user preferences.</a:t>
            </a:r>
          </a:p>
        </p:txBody>
      </p:sp>
      <p:sp>
        <p:nvSpPr>
          <p:cNvPr id="31" name="TextBox 31"/>
          <p:cNvSpPr txBox="1"/>
          <p:nvPr/>
        </p:nvSpPr>
        <p:spPr>
          <a:xfrm>
            <a:off x="7058421" y="5395097"/>
            <a:ext cx="3793528" cy="790575"/>
          </a:xfrm>
          <a:prstGeom prst="rect">
            <a:avLst/>
          </a:prstGeom>
        </p:spPr>
        <p:txBody>
          <a:bodyPr lIns="0" tIns="0" rIns="0" bIns="0" rtlCol="0" anchor="t">
            <a:spAutoFit/>
          </a:bodyPr>
          <a:lstStyle/>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Personalised Recommendations</a:t>
            </a:r>
          </a:p>
        </p:txBody>
      </p:sp>
      <p:sp>
        <p:nvSpPr>
          <p:cNvPr id="32" name="TextBox 32"/>
          <p:cNvSpPr txBox="1"/>
          <p:nvPr/>
        </p:nvSpPr>
        <p:spPr>
          <a:xfrm>
            <a:off x="12366429" y="4207522"/>
            <a:ext cx="3907344" cy="955675"/>
          </a:xfrm>
          <a:prstGeom prst="rect">
            <a:avLst/>
          </a:prstGeom>
        </p:spPr>
        <p:txBody>
          <a:bodyPr lIns="0" tIns="0" rIns="0" bIns="0" rtlCol="0" anchor="t">
            <a:spAutoFit/>
          </a:bodyPr>
          <a:lstStyle/>
          <a:p>
            <a:pPr algn="ctr">
              <a:lnSpc>
                <a:spcPts val="7700"/>
              </a:lnSpc>
            </a:pPr>
            <a:r>
              <a:rPr lang="en-US" sz="5500">
                <a:solidFill>
                  <a:srgbClr val="F1F5F8"/>
                </a:solidFill>
                <a:latin typeface="Squada One"/>
                <a:ea typeface="Squada One"/>
                <a:cs typeface="Squada One"/>
                <a:sym typeface="Squada One"/>
              </a:rPr>
              <a:t>Transportation</a:t>
            </a:r>
          </a:p>
        </p:txBody>
      </p:sp>
      <p:sp>
        <p:nvSpPr>
          <p:cNvPr id="33" name="TextBox 33"/>
          <p:cNvSpPr txBox="1"/>
          <p:nvPr/>
        </p:nvSpPr>
        <p:spPr>
          <a:xfrm>
            <a:off x="12302241" y="6417574"/>
            <a:ext cx="4035720" cy="2009775"/>
          </a:xfrm>
          <a:prstGeom prst="rect">
            <a:avLst/>
          </a:prstGeom>
        </p:spPr>
        <p:txBody>
          <a:bodyPr lIns="0" tIns="0" rIns="0" bIns="0" rtlCol="0" anchor="t">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Apps use AI to analyse real-time traffic conditions, predict congestion, and suggest faster routes. AI also powers self-driving technology, improving road safety and reducing human error.</a:t>
            </a:r>
          </a:p>
        </p:txBody>
      </p:sp>
      <p:sp>
        <p:nvSpPr>
          <p:cNvPr id="34" name="TextBox 34"/>
          <p:cNvSpPr txBox="1"/>
          <p:nvPr/>
        </p:nvSpPr>
        <p:spPr>
          <a:xfrm>
            <a:off x="12423337" y="5395097"/>
            <a:ext cx="3793528" cy="790575"/>
          </a:xfrm>
          <a:prstGeom prst="rect">
            <a:avLst/>
          </a:prstGeom>
        </p:spPr>
        <p:txBody>
          <a:bodyPr lIns="0" tIns="0" rIns="0" bIns="0" rtlCol="0" anchor="t">
            <a:spAutoFit/>
          </a:bodyPr>
          <a:lstStyle/>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Navigation and </a:t>
            </a:r>
          </a:p>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Traffic Apps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1100"/>
            <a:ext cx="4815461" cy="7805146"/>
            <a:chOff x="0" y="0"/>
            <a:chExt cx="977838" cy="1584929"/>
          </a:xfrm>
        </p:grpSpPr>
        <p:sp>
          <p:nvSpPr>
            <p:cNvPr id="3" name="Freeform 3"/>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99854" y="1181100"/>
            <a:ext cx="4815461" cy="7805146"/>
            <a:chOff x="0" y="0"/>
            <a:chExt cx="977838" cy="1584929"/>
          </a:xfrm>
        </p:grpSpPr>
        <p:sp>
          <p:nvSpPr>
            <p:cNvPr id="6" name="Freeform 6"/>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064770" y="1181100"/>
            <a:ext cx="4815461" cy="7805146"/>
            <a:chOff x="0" y="0"/>
            <a:chExt cx="977838" cy="1584929"/>
          </a:xfrm>
        </p:grpSpPr>
        <p:sp>
          <p:nvSpPr>
            <p:cNvPr id="9" name="Freeform 9"/>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82510" y="1028700"/>
            <a:ext cx="4815461" cy="7805146"/>
            <a:chOff x="0" y="0"/>
            <a:chExt cx="977838" cy="1584929"/>
          </a:xfrm>
        </p:grpSpPr>
        <p:sp>
          <p:nvSpPr>
            <p:cNvPr id="12" name="Freeform 12"/>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txBody>
            <a:bodyPr/>
            <a:lstStyle/>
            <a:p>
              <a:endParaRPr lang="pt-BR"/>
            </a:p>
          </p:txBody>
        </p:sp>
        <p:sp>
          <p:nvSpPr>
            <p:cNvPr id="13" name="TextBox 13"/>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547454" y="1028700"/>
            <a:ext cx="4815461" cy="7805146"/>
            <a:chOff x="0" y="0"/>
            <a:chExt cx="977838" cy="1584929"/>
          </a:xfrm>
        </p:grpSpPr>
        <p:sp>
          <p:nvSpPr>
            <p:cNvPr id="15" name="Freeform 15"/>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txBody>
            <a:bodyPr/>
            <a:lstStyle/>
            <a:p>
              <a:endParaRPr lang="pt-BR"/>
            </a:p>
          </p:txBody>
        </p:sp>
        <p:sp>
          <p:nvSpPr>
            <p:cNvPr id="16" name="TextBox 16"/>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912370" y="1028700"/>
            <a:ext cx="4815461" cy="7805146"/>
            <a:chOff x="0" y="0"/>
            <a:chExt cx="977838" cy="1584929"/>
          </a:xfrm>
        </p:grpSpPr>
        <p:sp>
          <p:nvSpPr>
            <p:cNvPr id="18" name="Freeform 18"/>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txBody>
            <a:bodyPr/>
            <a:lstStyle/>
            <a:p>
              <a:endParaRPr lang="pt-BR"/>
            </a:p>
          </p:txBody>
        </p:sp>
        <p:sp>
          <p:nvSpPr>
            <p:cNvPr id="19" name="TextBox 19"/>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703751" y="1594796"/>
            <a:ext cx="3773006" cy="2441275"/>
            <a:chOff x="0" y="0"/>
            <a:chExt cx="922450" cy="596859"/>
          </a:xfrm>
        </p:grpSpPr>
        <p:sp>
          <p:nvSpPr>
            <p:cNvPr id="21" name="Freeform 21"/>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2"/>
              <a:stretch>
                <a:fillRect t="-1194" b="-1194"/>
              </a:stretch>
            </a:blipFill>
            <a:ln w="38100" cap="rnd">
              <a:solidFill>
                <a:srgbClr val="2E2D2D"/>
              </a:solidFill>
              <a:prstDash val="solid"/>
              <a:round/>
            </a:ln>
          </p:spPr>
          <p:txBody>
            <a:bodyPr/>
            <a:lstStyle/>
            <a:p>
              <a:endParaRPr lang="pt-BR"/>
            </a:p>
          </p:txBody>
        </p:sp>
      </p:grpSp>
      <p:grpSp>
        <p:nvGrpSpPr>
          <p:cNvPr id="22" name="Group 22"/>
          <p:cNvGrpSpPr/>
          <p:nvPr/>
        </p:nvGrpSpPr>
        <p:grpSpPr>
          <a:xfrm>
            <a:off x="7068695" y="1594796"/>
            <a:ext cx="3773006" cy="2441275"/>
            <a:chOff x="0" y="0"/>
            <a:chExt cx="922450" cy="596859"/>
          </a:xfrm>
        </p:grpSpPr>
        <p:sp>
          <p:nvSpPr>
            <p:cNvPr id="23" name="Freeform 23"/>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3"/>
              <a:stretch>
                <a:fillRect t="-1484" b="-1484"/>
              </a:stretch>
            </a:blipFill>
            <a:ln w="38100" cap="rnd">
              <a:solidFill>
                <a:srgbClr val="2E2D2D"/>
              </a:solidFill>
              <a:prstDash val="solid"/>
              <a:round/>
            </a:ln>
          </p:spPr>
          <p:txBody>
            <a:bodyPr/>
            <a:lstStyle/>
            <a:p>
              <a:endParaRPr lang="pt-BR"/>
            </a:p>
          </p:txBody>
        </p:sp>
      </p:grpSp>
      <p:grpSp>
        <p:nvGrpSpPr>
          <p:cNvPr id="24" name="Group 24"/>
          <p:cNvGrpSpPr/>
          <p:nvPr/>
        </p:nvGrpSpPr>
        <p:grpSpPr>
          <a:xfrm>
            <a:off x="12433611" y="1594796"/>
            <a:ext cx="3773006" cy="2441275"/>
            <a:chOff x="0" y="0"/>
            <a:chExt cx="922450" cy="596859"/>
          </a:xfrm>
        </p:grpSpPr>
        <p:sp>
          <p:nvSpPr>
            <p:cNvPr id="25" name="Freeform 25"/>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4"/>
              <a:stretch>
                <a:fillRect t="-1484" b="-1484"/>
              </a:stretch>
            </a:blipFill>
            <a:ln w="38100" cap="rnd">
              <a:solidFill>
                <a:srgbClr val="2E2D2D"/>
              </a:solidFill>
              <a:prstDash val="solid"/>
              <a:round/>
            </a:ln>
          </p:spPr>
          <p:txBody>
            <a:bodyPr/>
            <a:lstStyle/>
            <a:p>
              <a:endParaRPr lang="pt-BR"/>
            </a:p>
          </p:txBody>
        </p:sp>
      </p:grpSp>
      <p:sp>
        <p:nvSpPr>
          <p:cNvPr id="26" name="TextBox 26"/>
          <p:cNvSpPr txBox="1"/>
          <p:nvPr/>
        </p:nvSpPr>
        <p:spPr>
          <a:xfrm>
            <a:off x="1560127" y="6417574"/>
            <a:ext cx="4060228" cy="2009775"/>
          </a:xfrm>
          <a:prstGeom prst="rect">
            <a:avLst/>
          </a:prstGeom>
        </p:spPr>
        <p:txBody>
          <a:bodyPr lIns="0" tIns="0" rIns="0" bIns="0" rtlCol="0" anchor="t">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Financial institutions use AI to detect fraudulent transactions by analysing spending patterns. AI also helps in stock market trading by analysing data and making quick investment decisions.</a:t>
            </a:r>
          </a:p>
        </p:txBody>
      </p:sp>
      <p:sp>
        <p:nvSpPr>
          <p:cNvPr id="27" name="TextBox 27"/>
          <p:cNvSpPr txBox="1"/>
          <p:nvPr/>
        </p:nvSpPr>
        <p:spPr>
          <a:xfrm>
            <a:off x="1636569" y="4207522"/>
            <a:ext cx="3907344" cy="955675"/>
          </a:xfrm>
          <a:prstGeom prst="rect">
            <a:avLst/>
          </a:prstGeom>
        </p:spPr>
        <p:txBody>
          <a:bodyPr lIns="0" tIns="0" rIns="0" bIns="0" rtlCol="0" anchor="t">
            <a:spAutoFit/>
          </a:bodyPr>
          <a:lstStyle/>
          <a:p>
            <a:pPr algn="ctr">
              <a:lnSpc>
                <a:spcPts val="7700"/>
              </a:lnSpc>
            </a:pPr>
            <a:r>
              <a:rPr lang="en-US" sz="5500">
                <a:solidFill>
                  <a:srgbClr val="2E2D2D"/>
                </a:solidFill>
                <a:latin typeface="Squada One"/>
                <a:ea typeface="Squada One"/>
                <a:cs typeface="Squada One"/>
                <a:sym typeface="Squada One"/>
              </a:rPr>
              <a:t>Finance</a:t>
            </a:r>
          </a:p>
        </p:txBody>
      </p:sp>
      <p:sp>
        <p:nvSpPr>
          <p:cNvPr id="28" name="TextBox 28"/>
          <p:cNvSpPr txBox="1"/>
          <p:nvPr/>
        </p:nvSpPr>
        <p:spPr>
          <a:xfrm>
            <a:off x="7001513" y="4207522"/>
            <a:ext cx="3907344" cy="955675"/>
          </a:xfrm>
          <a:prstGeom prst="rect">
            <a:avLst/>
          </a:prstGeom>
        </p:spPr>
        <p:txBody>
          <a:bodyPr lIns="0" tIns="0" rIns="0" bIns="0" rtlCol="0" anchor="t">
            <a:spAutoFit/>
          </a:bodyPr>
          <a:lstStyle/>
          <a:p>
            <a:pPr algn="ctr">
              <a:lnSpc>
                <a:spcPts val="7700"/>
              </a:lnSpc>
            </a:pPr>
            <a:r>
              <a:rPr lang="en-US" sz="5500">
                <a:solidFill>
                  <a:srgbClr val="2E2D2D"/>
                </a:solidFill>
                <a:latin typeface="Squada One"/>
                <a:ea typeface="Squada One"/>
                <a:cs typeface="Squada One"/>
                <a:sym typeface="Squada One"/>
              </a:rPr>
              <a:t>Shopping</a:t>
            </a:r>
          </a:p>
        </p:txBody>
      </p:sp>
      <p:sp>
        <p:nvSpPr>
          <p:cNvPr id="29" name="TextBox 29"/>
          <p:cNvSpPr txBox="1"/>
          <p:nvPr/>
        </p:nvSpPr>
        <p:spPr>
          <a:xfrm>
            <a:off x="1693477" y="5395097"/>
            <a:ext cx="3793528" cy="790575"/>
          </a:xfrm>
          <a:prstGeom prst="rect">
            <a:avLst/>
          </a:prstGeom>
        </p:spPr>
        <p:txBody>
          <a:bodyPr lIns="0" tIns="0" rIns="0" bIns="0" rtlCol="0" anchor="t">
            <a:spAutoFit/>
          </a:bodyPr>
          <a:lstStyle/>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Fraud Detection</a:t>
            </a:r>
          </a:p>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and Trading</a:t>
            </a:r>
          </a:p>
        </p:txBody>
      </p:sp>
      <p:sp>
        <p:nvSpPr>
          <p:cNvPr id="30" name="TextBox 30"/>
          <p:cNvSpPr txBox="1"/>
          <p:nvPr/>
        </p:nvSpPr>
        <p:spPr>
          <a:xfrm>
            <a:off x="7058421" y="6584261"/>
            <a:ext cx="3793528" cy="1676400"/>
          </a:xfrm>
          <a:prstGeom prst="rect">
            <a:avLst/>
          </a:prstGeom>
        </p:spPr>
        <p:txBody>
          <a:bodyPr lIns="0" tIns="0" rIns="0" bIns="0" rtlCol="0" anchor="t">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Online stores use AI to suggest products based on what you’ve searched for or bought before. Chatbots also help answer customer questions instantly.</a:t>
            </a:r>
          </a:p>
        </p:txBody>
      </p:sp>
      <p:sp>
        <p:nvSpPr>
          <p:cNvPr id="31" name="TextBox 31"/>
          <p:cNvSpPr txBox="1"/>
          <p:nvPr/>
        </p:nvSpPr>
        <p:spPr>
          <a:xfrm>
            <a:off x="7058421" y="5395097"/>
            <a:ext cx="3793528" cy="790575"/>
          </a:xfrm>
          <a:prstGeom prst="rect">
            <a:avLst/>
          </a:prstGeom>
        </p:spPr>
        <p:txBody>
          <a:bodyPr lIns="0" tIns="0" rIns="0" bIns="0" rtlCol="0" anchor="t">
            <a:spAutoFit/>
          </a:bodyPr>
          <a:lstStyle/>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Chatbots and</a:t>
            </a:r>
          </a:p>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Product Suggestions</a:t>
            </a:r>
          </a:p>
        </p:txBody>
      </p:sp>
      <p:sp>
        <p:nvSpPr>
          <p:cNvPr id="32" name="TextBox 32"/>
          <p:cNvSpPr txBox="1"/>
          <p:nvPr/>
        </p:nvSpPr>
        <p:spPr>
          <a:xfrm>
            <a:off x="12366429" y="4207522"/>
            <a:ext cx="3907344" cy="955675"/>
          </a:xfrm>
          <a:prstGeom prst="rect">
            <a:avLst/>
          </a:prstGeom>
        </p:spPr>
        <p:txBody>
          <a:bodyPr lIns="0" tIns="0" rIns="0" bIns="0" rtlCol="0" anchor="t">
            <a:spAutoFit/>
          </a:bodyPr>
          <a:lstStyle/>
          <a:p>
            <a:pPr algn="ctr">
              <a:lnSpc>
                <a:spcPts val="7700"/>
              </a:lnSpc>
            </a:pPr>
            <a:r>
              <a:rPr lang="en-US" sz="5500">
                <a:solidFill>
                  <a:srgbClr val="2E2D2D"/>
                </a:solidFill>
                <a:latin typeface="Squada One"/>
                <a:ea typeface="Squada One"/>
                <a:cs typeface="Squada One"/>
                <a:sym typeface="Squada One"/>
              </a:rPr>
              <a:t>Smart Homes</a:t>
            </a:r>
          </a:p>
        </p:txBody>
      </p:sp>
      <p:sp>
        <p:nvSpPr>
          <p:cNvPr id="33" name="TextBox 33"/>
          <p:cNvSpPr txBox="1"/>
          <p:nvPr/>
        </p:nvSpPr>
        <p:spPr>
          <a:xfrm>
            <a:off x="12302241" y="6584261"/>
            <a:ext cx="4035720" cy="1676400"/>
          </a:xfrm>
          <a:prstGeom prst="rect">
            <a:avLst/>
          </a:prstGeom>
        </p:spPr>
        <p:txBody>
          <a:bodyPr lIns="0" tIns="0" rIns="0" bIns="0" rtlCol="0" anchor="t">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AI-powered assistants control smart home devices, answer questions, and automate daily tasks like adjusting thermostats and playing music.</a:t>
            </a:r>
          </a:p>
        </p:txBody>
      </p:sp>
      <p:sp>
        <p:nvSpPr>
          <p:cNvPr id="34" name="TextBox 34"/>
          <p:cNvSpPr txBox="1"/>
          <p:nvPr/>
        </p:nvSpPr>
        <p:spPr>
          <a:xfrm>
            <a:off x="12423337" y="5395097"/>
            <a:ext cx="3793528" cy="790575"/>
          </a:xfrm>
          <a:prstGeom prst="rect">
            <a:avLst/>
          </a:prstGeom>
        </p:spPr>
        <p:txBody>
          <a:bodyPr lIns="0" tIns="0" rIns="0" bIns="0" rtlCol="0" anchor="t">
            <a:spAutoFit/>
          </a:bodyPr>
          <a:lstStyle/>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AI Assistance </a:t>
            </a:r>
          </a:p>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and Automation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0" y="37426"/>
            <a:ext cx="5548342" cy="10249574"/>
            <a:chOff x="0" y="0"/>
            <a:chExt cx="1126658" cy="2081300"/>
          </a:xfrm>
        </p:grpSpPr>
        <p:sp>
          <p:nvSpPr>
            <p:cNvPr id="3" name="Freeform 3"/>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4" name="TextBox 4"/>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5828625"/>
            <a:ext cx="3837399" cy="3429675"/>
          </a:xfrm>
          <a:custGeom>
            <a:avLst/>
            <a:gdLst/>
            <a:ahLst/>
            <a:cxnLst/>
            <a:rect l="l" t="t" r="r" b="b"/>
            <a:pathLst>
              <a:path w="3837399" h="3429675">
                <a:moveTo>
                  <a:pt x="0" y="0"/>
                </a:moveTo>
                <a:lnTo>
                  <a:pt x="3837399" y="0"/>
                </a:lnTo>
                <a:lnTo>
                  <a:pt x="3837399" y="3429675"/>
                </a:lnTo>
                <a:lnTo>
                  <a:pt x="0" y="3429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6" name="TextBox 6"/>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7" name="TextBox 7"/>
          <p:cNvSpPr txBox="1"/>
          <p:nvPr/>
        </p:nvSpPr>
        <p:spPr>
          <a:xfrm>
            <a:off x="1028700" y="2605088"/>
            <a:ext cx="3699077" cy="24765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In small groups, discuss one of the following scenarios. Be prepared to share your thoughts.</a:t>
            </a:r>
          </a:p>
        </p:txBody>
      </p:sp>
      <p:grpSp>
        <p:nvGrpSpPr>
          <p:cNvPr id="8" name="Group 8"/>
          <p:cNvGrpSpPr/>
          <p:nvPr/>
        </p:nvGrpSpPr>
        <p:grpSpPr>
          <a:xfrm>
            <a:off x="6351511" y="1181100"/>
            <a:ext cx="5001168" cy="3583710"/>
            <a:chOff x="0" y="0"/>
            <a:chExt cx="1015548" cy="727716"/>
          </a:xfrm>
        </p:grpSpPr>
        <p:sp>
          <p:nvSpPr>
            <p:cNvPr id="9" name="Freeform 9"/>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0" name="TextBox 10"/>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062189" y="1181100"/>
            <a:ext cx="5001168" cy="3583710"/>
            <a:chOff x="0" y="0"/>
            <a:chExt cx="1015548" cy="727716"/>
          </a:xfrm>
        </p:grpSpPr>
        <p:sp>
          <p:nvSpPr>
            <p:cNvPr id="12" name="Freeform 12"/>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351511" y="5536566"/>
            <a:ext cx="5001168" cy="3583710"/>
            <a:chOff x="0" y="0"/>
            <a:chExt cx="1015548" cy="727716"/>
          </a:xfrm>
        </p:grpSpPr>
        <p:sp>
          <p:nvSpPr>
            <p:cNvPr id="15" name="Freeform 15"/>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6" name="TextBox 16"/>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062189" y="5536566"/>
            <a:ext cx="5001168" cy="3583710"/>
            <a:chOff x="0" y="0"/>
            <a:chExt cx="1015548" cy="727716"/>
          </a:xfrm>
        </p:grpSpPr>
        <p:sp>
          <p:nvSpPr>
            <p:cNvPr id="18" name="Freeform 18"/>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9" name="TextBox 19"/>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199111" y="1028700"/>
            <a:ext cx="5001168" cy="3583710"/>
            <a:chOff x="0" y="0"/>
            <a:chExt cx="1015548" cy="727716"/>
          </a:xfrm>
        </p:grpSpPr>
        <p:sp>
          <p:nvSpPr>
            <p:cNvPr id="21" name="Freeform 21"/>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1909789" y="1028700"/>
            <a:ext cx="5001168" cy="3583710"/>
            <a:chOff x="0" y="0"/>
            <a:chExt cx="1015548" cy="727716"/>
          </a:xfrm>
        </p:grpSpPr>
        <p:sp>
          <p:nvSpPr>
            <p:cNvPr id="24" name="Freeform 24"/>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25" name="TextBox 25"/>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199111" y="5384166"/>
            <a:ext cx="5001168" cy="3583710"/>
            <a:chOff x="0" y="0"/>
            <a:chExt cx="1015548" cy="727716"/>
          </a:xfrm>
        </p:grpSpPr>
        <p:sp>
          <p:nvSpPr>
            <p:cNvPr id="27" name="Freeform 27"/>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28" name="TextBox 28"/>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1909789" y="5384166"/>
            <a:ext cx="5001168" cy="3583710"/>
            <a:chOff x="0" y="0"/>
            <a:chExt cx="1015548" cy="727716"/>
          </a:xfrm>
        </p:grpSpPr>
        <p:sp>
          <p:nvSpPr>
            <p:cNvPr id="30" name="Freeform 30"/>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31" name="TextBox 31"/>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6850157" y="2334319"/>
            <a:ext cx="3699077" cy="18218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make learning easier and more engaging for students?</a:t>
            </a:r>
          </a:p>
        </p:txBody>
      </p:sp>
      <p:sp>
        <p:nvSpPr>
          <p:cNvPr id="33" name="TextBox 33"/>
          <p:cNvSpPr txBox="1"/>
          <p:nvPr/>
        </p:nvSpPr>
        <p:spPr>
          <a:xfrm>
            <a:off x="6850157" y="1456402"/>
            <a:ext cx="3699077" cy="4502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in Education</a:t>
            </a:r>
          </a:p>
        </p:txBody>
      </p:sp>
      <p:sp>
        <p:nvSpPr>
          <p:cNvPr id="34" name="TextBox 34"/>
          <p:cNvSpPr txBox="1"/>
          <p:nvPr/>
        </p:nvSpPr>
        <p:spPr>
          <a:xfrm>
            <a:off x="12560834" y="2791519"/>
            <a:ext cx="3699077" cy="13646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can AI help solve climate change or reduce pollution?</a:t>
            </a:r>
          </a:p>
        </p:txBody>
      </p:sp>
      <p:sp>
        <p:nvSpPr>
          <p:cNvPr id="35" name="TextBox 35"/>
          <p:cNvSpPr txBox="1"/>
          <p:nvPr/>
        </p:nvSpPr>
        <p:spPr>
          <a:xfrm>
            <a:off x="12560834" y="1456402"/>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sp>
        <p:nvSpPr>
          <p:cNvPr id="36" name="TextBox 36"/>
          <p:cNvSpPr txBox="1"/>
          <p:nvPr/>
        </p:nvSpPr>
        <p:spPr>
          <a:xfrm>
            <a:off x="6850157" y="6677966"/>
            <a:ext cx="3699077" cy="18218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be used to improve athletes’ training and performance?</a:t>
            </a:r>
          </a:p>
        </p:txBody>
      </p:sp>
      <p:sp>
        <p:nvSpPr>
          <p:cNvPr id="37" name="TextBox 37"/>
          <p:cNvSpPr txBox="1"/>
          <p:nvPr/>
        </p:nvSpPr>
        <p:spPr>
          <a:xfrm>
            <a:off x="6850157" y="5800050"/>
            <a:ext cx="3699077" cy="4502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in Sports</a:t>
            </a:r>
          </a:p>
        </p:txBody>
      </p:sp>
      <p:sp>
        <p:nvSpPr>
          <p:cNvPr id="38" name="TextBox 38"/>
          <p:cNvSpPr txBox="1"/>
          <p:nvPr/>
        </p:nvSpPr>
        <p:spPr>
          <a:xfrm>
            <a:off x="12560834" y="7375816"/>
            <a:ext cx="3699077" cy="9074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help </a:t>
            </a:r>
          </a:p>
          <a:p>
            <a:pPr algn="ctr">
              <a:lnSpc>
                <a:spcPts val="3640"/>
              </a:lnSpc>
            </a:pPr>
            <a:r>
              <a:rPr lang="en-US" sz="2800">
                <a:solidFill>
                  <a:srgbClr val="2E2D2D"/>
                </a:solidFill>
                <a:latin typeface="Glacial Indifference"/>
                <a:ea typeface="Glacial Indifference"/>
                <a:cs typeface="Glacial Indifference"/>
                <a:sym typeface="Glacial Indifference"/>
              </a:rPr>
              <a:t>make cities safer?</a:t>
            </a:r>
          </a:p>
        </p:txBody>
      </p:sp>
      <p:sp>
        <p:nvSpPr>
          <p:cNvPr id="39" name="TextBox 39"/>
          <p:cNvSpPr txBox="1"/>
          <p:nvPr/>
        </p:nvSpPr>
        <p:spPr>
          <a:xfrm>
            <a:off x="12560834" y="6040237"/>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in Crime</a:t>
            </a:r>
          </a:p>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Prevention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4225606" y="3858870"/>
            <a:ext cx="9836789" cy="4596712"/>
            <a:chOff x="0" y="0"/>
            <a:chExt cx="13115719" cy="6128950"/>
          </a:xfrm>
        </p:grpSpPr>
        <p:grpSp>
          <p:nvGrpSpPr>
            <p:cNvPr id="3" name="Group 3"/>
            <p:cNvGrpSpPr/>
            <p:nvPr/>
          </p:nvGrpSpPr>
          <p:grpSpPr>
            <a:xfrm>
              <a:off x="203200" y="203200"/>
              <a:ext cx="12912519" cy="5925750"/>
              <a:chOff x="0" y="0"/>
              <a:chExt cx="2550621" cy="1170518"/>
            </a:xfrm>
          </p:grpSpPr>
          <p:sp>
            <p:nvSpPr>
              <p:cNvPr id="4" name="Freeform 4"/>
              <p:cNvSpPr/>
              <p:nvPr/>
            </p:nvSpPr>
            <p:spPr>
              <a:xfrm>
                <a:off x="0" y="0"/>
                <a:ext cx="2550621" cy="1170518"/>
              </a:xfrm>
              <a:custGeom>
                <a:avLst/>
                <a:gdLst/>
                <a:ahLst/>
                <a:cxnLst/>
                <a:rect l="l" t="t" r="r" b="b"/>
                <a:pathLst>
                  <a:path w="2550621" h="1170518">
                    <a:moveTo>
                      <a:pt x="39172" y="0"/>
                    </a:moveTo>
                    <a:lnTo>
                      <a:pt x="2511449" y="0"/>
                    </a:lnTo>
                    <a:cubicBezTo>
                      <a:pt x="2533083" y="0"/>
                      <a:pt x="2550621" y="17538"/>
                      <a:pt x="2550621" y="39172"/>
                    </a:cubicBezTo>
                    <a:lnTo>
                      <a:pt x="2550621" y="1131347"/>
                    </a:lnTo>
                    <a:cubicBezTo>
                      <a:pt x="2550621" y="1152981"/>
                      <a:pt x="2533083" y="1170518"/>
                      <a:pt x="2511449" y="1170518"/>
                    </a:cubicBezTo>
                    <a:lnTo>
                      <a:pt x="39172" y="1170518"/>
                    </a:lnTo>
                    <a:cubicBezTo>
                      <a:pt x="28783" y="1170518"/>
                      <a:pt x="18819" y="1166391"/>
                      <a:pt x="11473" y="1159045"/>
                    </a:cubicBezTo>
                    <a:cubicBezTo>
                      <a:pt x="4127" y="1151699"/>
                      <a:pt x="0" y="1141736"/>
                      <a:pt x="0" y="1131347"/>
                    </a:cubicBezTo>
                    <a:lnTo>
                      <a:pt x="0" y="39172"/>
                    </a:lnTo>
                    <a:cubicBezTo>
                      <a:pt x="0" y="17538"/>
                      <a:pt x="17538" y="0"/>
                      <a:pt x="39172" y="0"/>
                    </a:cubicBezTo>
                    <a:close/>
                  </a:path>
                </a:pathLst>
              </a:custGeom>
              <a:solidFill>
                <a:srgbClr val="2E2D2D"/>
              </a:solidFill>
              <a:ln w="38100" cap="rnd">
                <a:solidFill>
                  <a:srgbClr val="2E2D2D"/>
                </a:solidFill>
                <a:prstDash val="solid"/>
                <a:round/>
              </a:ln>
            </p:spPr>
            <p:txBody>
              <a:bodyPr/>
              <a:lstStyle/>
              <a:p>
                <a:endParaRPr lang="pt-BR"/>
              </a:p>
            </p:txBody>
          </p:sp>
          <p:sp>
            <p:nvSpPr>
              <p:cNvPr id="5" name="TextBox 5"/>
              <p:cNvSpPr txBox="1"/>
              <p:nvPr/>
            </p:nvSpPr>
            <p:spPr>
              <a:xfrm>
                <a:off x="0" y="-38100"/>
                <a:ext cx="2550621" cy="120861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2912519" cy="5925750"/>
              <a:chOff x="0" y="0"/>
              <a:chExt cx="2550621" cy="1170518"/>
            </a:xfrm>
          </p:grpSpPr>
          <p:sp>
            <p:nvSpPr>
              <p:cNvPr id="7" name="Freeform 7"/>
              <p:cNvSpPr/>
              <p:nvPr/>
            </p:nvSpPr>
            <p:spPr>
              <a:xfrm>
                <a:off x="0" y="0"/>
                <a:ext cx="2550621" cy="1170518"/>
              </a:xfrm>
              <a:custGeom>
                <a:avLst/>
                <a:gdLst/>
                <a:ahLst/>
                <a:cxnLst/>
                <a:rect l="l" t="t" r="r" b="b"/>
                <a:pathLst>
                  <a:path w="2550621" h="1170518">
                    <a:moveTo>
                      <a:pt x="39172" y="0"/>
                    </a:moveTo>
                    <a:lnTo>
                      <a:pt x="2511449" y="0"/>
                    </a:lnTo>
                    <a:cubicBezTo>
                      <a:pt x="2533083" y="0"/>
                      <a:pt x="2550621" y="17538"/>
                      <a:pt x="2550621" y="39172"/>
                    </a:cubicBezTo>
                    <a:lnTo>
                      <a:pt x="2550621" y="1131347"/>
                    </a:lnTo>
                    <a:cubicBezTo>
                      <a:pt x="2550621" y="1152981"/>
                      <a:pt x="2533083" y="1170518"/>
                      <a:pt x="2511449" y="1170518"/>
                    </a:cubicBezTo>
                    <a:lnTo>
                      <a:pt x="39172" y="1170518"/>
                    </a:lnTo>
                    <a:cubicBezTo>
                      <a:pt x="28783" y="1170518"/>
                      <a:pt x="18819" y="1166391"/>
                      <a:pt x="11473" y="1159045"/>
                    </a:cubicBezTo>
                    <a:cubicBezTo>
                      <a:pt x="4127" y="1151699"/>
                      <a:pt x="0" y="1141736"/>
                      <a:pt x="0" y="1131347"/>
                    </a:cubicBezTo>
                    <a:lnTo>
                      <a:pt x="0" y="39172"/>
                    </a:lnTo>
                    <a:cubicBezTo>
                      <a:pt x="0" y="17538"/>
                      <a:pt x="17538" y="0"/>
                      <a:pt x="39172" y="0"/>
                    </a:cubicBezTo>
                    <a:close/>
                  </a:path>
                </a:pathLst>
              </a:custGeom>
              <a:solidFill>
                <a:srgbClr val="F1F5F8"/>
              </a:solidFill>
              <a:ln w="38100" cap="rnd">
                <a:solidFill>
                  <a:srgbClr val="2E2D2D"/>
                </a:solidFill>
                <a:prstDash val="solid"/>
                <a:round/>
              </a:ln>
            </p:spPr>
            <p:txBody>
              <a:bodyPr/>
              <a:lstStyle/>
              <a:p>
                <a:endParaRPr lang="pt-BR"/>
              </a:p>
            </p:txBody>
          </p:sp>
          <p:sp>
            <p:nvSpPr>
              <p:cNvPr id="8" name="TextBox 8"/>
              <p:cNvSpPr txBox="1"/>
              <p:nvPr/>
            </p:nvSpPr>
            <p:spPr>
              <a:xfrm>
                <a:off x="0" y="-38100"/>
                <a:ext cx="2550621" cy="120861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229405" y="813400"/>
              <a:ext cx="10453709" cy="42322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While AI is transforming our world in exciting ways, it’s not perfect. Like any powerful technology, it comes with challenges, limitations, and ethical concerns if not used responsibly. Let’s explore some of the key issues we need to consider as AI continues to evolve.</a:t>
              </a:r>
            </a:p>
          </p:txBody>
        </p:sp>
      </p:grpSp>
      <p:sp>
        <p:nvSpPr>
          <p:cNvPr id="10" name="Freeform 10"/>
          <p:cNvSpPr/>
          <p:nvPr/>
        </p:nvSpPr>
        <p:spPr>
          <a:xfrm>
            <a:off x="14856497" y="5582557"/>
            <a:ext cx="4805606" cy="4114800"/>
          </a:xfrm>
          <a:custGeom>
            <a:avLst/>
            <a:gdLst/>
            <a:ahLst/>
            <a:cxnLst/>
            <a:rect l="l" t="t" r="r" b="b"/>
            <a:pathLst>
              <a:path w="4805606" h="4114800">
                <a:moveTo>
                  <a:pt x="0" y="0"/>
                </a:moveTo>
                <a:lnTo>
                  <a:pt x="4805606" y="0"/>
                </a:lnTo>
                <a:lnTo>
                  <a:pt x="480560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3994236" y="1640918"/>
            <a:ext cx="10299529"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Limitations &amp; Ethics</a:t>
            </a:r>
          </a:p>
        </p:txBody>
      </p:sp>
      <p:sp>
        <p:nvSpPr>
          <p:cNvPr id="12" name="Freeform 12"/>
          <p:cNvSpPr/>
          <p:nvPr/>
        </p:nvSpPr>
        <p:spPr>
          <a:xfrm flipH="1">
            <a:off x="-1374103" y="280551"/>
            <a:ext cx="4805606" cy="4114800"/>
          </a:xfrm>
          <a:custGeom>
            <a:avLst/>
            <a:gdLst/>
            <a:ahLst/>
            <a:cxnLst/>
            <a:rect l="l" t="t" r="r" b="b"/>
            <a:pathLst>
              <a:path w="4805606" h="4114800">
                <a:moveTo>
                  <a:pt x="4805606" y="0"/>
                </a:moveTo>
                <a:lnTo>
                  <a:pt x="0" y="0"/>
                </a:lnTo>
                <a:lnTo>
                  <a:pt x="0" y="4114800"/>
                </a:lnTo>
                <a:lnTo>
                  <a:pt x="4805606" y="4114800"/>
                </a:lnTo>
                <a:lnTo>
                  <a:pt x="480560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992907" y="1329165"/>
            <a:ext cx="5897740" cy="4688704"/>
          </a:xfrm>
          <a:custGeom>
            <a:avLst/>
            <a:gdLst/>
            <a:ahLst/>
            <a:cxnLst/>
            <a:rect l="l" t="t" r="r" b="b"/>
            <a:pathLst>
              <a:path w="5897740" h="4688704">
                <a:moveTo>
                  <a:pt x="0" y="0"/>
                </a:moveTo>
                <a:lnTo>
                  <a:pt x="5897740" y="0"/>
                </a:lnTo>
                <a:lnTo>
                  <a:pt x="5897740" y="4688704"/>
                </a:lnTo>
                <a:lnTo>
                  <a:pt x="0" y="4688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4069725"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Brainstorm some of the challenges, limitations or ethical concerns surrounding AI...</a:t>
            </a:r>
          </a:p>
        </p:txBody>
      </p:sp>
      <p:sp>
        <p:nvSpPr>
          <p:cNvPr id="10" name="TextBox 10"/>
          <p:cNvSpPr txBox="1"/>
          <p:nvPr/>
        </p:nvSpPr>
        <p:spPr>
          <a:xfrm>
            <a:off x="1397353" y="5827369"/>
            <a:ext cx="10689487" cy="1708151"/>
          </a:xfrm>
          <a:prstGeom prst="rect">
            <a:avLst/>
          </a:prstGeom>
        </p:spPr>
        <p:txBody>
          <a:bodyPr lIns="0" tIns="0" rIns="0" bIns="0" rtlCol="0" anchor="t">
            <a:spAutoFit/>
          </a:bodyPr>
          <a:lstStyle/>
          <a:p>
            <a:pPr algn="l">
              <a:lnSpc>
                <a:spcPts val="13999"/>
              </a:lnSpc>
            </a:pPr>
            <a:r>
              <a:rPr lang="en-US" sz="9999">
                <a:solidFill>
                  <a:srgbClr val="F4F4F4"/>
                </a:solidFill>
                <a:latin typeface="Squada One"/>
                <a:ea typeface="Squada One"/>
                <a:cs typeface="Squada One"/>
                <a:sym typeface="Squada One"/>
              </a:rPr>
              <a:t>What could go wrong?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072166" y="2158764"/>
            <a:ext cx="1473208" cy="1422315"/>
          </a:xfrm>
          <a:custGeom>
            <a:avLst/>
            <a:gdLst/>
            <a:ahLst/>
            <a:cxnLst/>
            <a:rect l="l" t="t" r="r" b="b"/>
            <a:pathLst>
              <a:path w="1473208" h="1422315">
                <a:moveTo>
                  <a:pt x="0" y="0"/>
                </a:moveTo>
                <a:lnTo>
                  <a:pt x="1473208" y="0"/>
                </a:lnTo>
                <a:lnTo>
                  <a:pt x="1473208" y="1422315"/>
                </a:lnTo>
                <a:lnTo>
                  <a:pt x="0" y="14223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4233537"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Did you identify some of these? What else can you add?</a:t>
            </a:r>
          </a:p>
        </p:txBody>
      </p:sp>
      <p:sp>
        <p:nvSpPr>
          <p:cNvPr id="10" name="Freeform 10"/>
          <p:cNvSpPr/>
          <p:nvPr/>
        </p:nvSpPr>
        <p:spPr>
          <a:xfrm flipH="1">
            <a:off x="4393039" y="2158764"/>
            <a:ext cx="1473208" cy="1422315"/>
          </a:xfrm>
          <a:custGeom>
            <a:avLst/>
            <a:gdLst/>
            <a:ahLst/>
            <a:cxnLst/>
            <a:rect l="l" t="t" r="r" b="b"/>
            <a:pathLst>
              <a:path w="1473208" h="1422315">
                <a:moveTo>
                  <a:pt x="1473208" y="0"/>
                </a:moveTo>
                <a:lnTo>
                  <a:pt x="0" y="0"/>
                </a:lnTo>
                <a:lnTo>
                  <a:pt x="0" y="1422315"/>
                </a:lnTo>
                <a:lnTo>
                  <a:pt x="1473208" y="1422315"/>
                </a:lnTo>
                <a:lnTo>
                  <a:pt x="147320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1495417" y="3973348"/>
            <a:ext cx="4493667"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Job Displacement due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to AI technology</a:t>
            </a:r>
          </a:p>
        </p:txBody>
      </p:sp>
      <p:sp>
        <p:nvSpPr>
          <p:cNvPr id="12" name="TextBox 12"/>
          <p:cNvSpPr txBox="1"/>
          <p:nvPr/>
        </p:nvSpPr>
        <p:spPr>
          <a:xfrm>
            <a:off x="6888892" y="3053867"/>
            <a:ext cx="4493895"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Overreliance on AI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leading to loss of skills</a:t>
            </a:r>
          </a:p>
        </p:txBody>
      </p:sp>
      <p:sp>
        <p:nvSpPr>
          <p:cNvPr id="13" name="TextBox 13"/>
          <p:cNvSpPr txBox="1"/>
          <p:nvPr/>
        </p:nvSpPr>
        <p:spPr>
          <a:xfrm>
            <a:off x="5434009"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Accountability Issues</a:t>
            </a:r>
          </a:p>
        </p:txBody>
      </p:sp>
      <p:sp>
        <p:nvSpPr>
          <p:cNvPr id="14" name="TextBox 14"/>
          <p:cNvSpPr txBox="1"/>
          <p:nvPr/>
        </p:nvSpPr>
        <p:spPr>
          <a:xfrm>
            <a:off x="9470665"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Data Privacy Concerns</a:t>
            </a:r>
          </a:p>
        </p:txBody>
      </p:sp>
      <p:sp>
        <p:nvSpPr>
          <p:cNvPr id="15" name="TextBox 15"/>
          <p:cNvSpPr txBox="1"/>
          <p:nvPr/>
        </p:nvSpPr>
        <p:spPr>
          <a:xfrm>
            <a:off x="12358700" y="3973348"/>
            <a:ext cx="4493895"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High costs in developing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and maintaining AI</a:t>
            </a:r>
          </a:p>
        </p:txBody>
      </p:sp>
      <p:sp>
        <p:nvSpPr>
          <p:cNvPr id="16" name="Freeform 16"/>
          <p:cNvSpPr/>
          <p:nvPr/>
        </p:nvSpPr>
        <p:spPr>
          <a:xfrm rot="-1483349" flipH="1" flipV="1">
            <a:off x="8407396" y="4746545"/>
            <a:ext cx="1473208" cy="1422315"/>
          </a:xfrm>
          <a:custGeom>
            <a:avLst/>
            <a:gdLst/>
            <a:ahLst/>
            <a:cxnLst/>
            <a:rect l="l" t="t" r="r" b="b"/>
            <a:pathLst>
              <a:path w="1473208" h="1422315">
                <a:moveTo>
                  <a:pt x="1473208" y="1422315"/>
                </a:moveTo>
                <a:lnTo>
                  <a:pt x="0" y="1422315"/>
                </a:lnTo>
                <a:lnTo>
                  <a:pt x="0" y="0"/>
                </a:lnTo>
                <a:lnTo>
                  <a:pt x="1473208" y="0"/>
                </a:lnTo>
                <a:lnTo>
                  <a:pt x="1473208" y="142231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7" name="TextBox 17"/>
          <p:cNvSpPr txBox="1"/>
          <p:nvPr/>
        </p:nvSpPr>
        <p:spPr>
          <a:xfrm>
            <a:off x="5529472" y="6808706"/>
            <a:ext cx="7229057" cy="4908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Inequality caused by gaps in access to AI</a:t>
            </a:r>
          </a:p>
        </p:txBody>
      </p:sp>
      <p:sp>
        <p:nvSpPr>
          <p:cNvPr id="18" name="TextBox 18"/>
          <p:cNvSpPr txBox="1"/>
          <p:nvPr/>
        </p:nvSpPr>
        <p:spPr>
          <a:xfrm>
            <a:off x="1386602" y="1396517"/>
            <a:ext cx="3291312" cy="14814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Bias in AI Systems leading to unfairness or discrimination</a:t>
            </a:r>
          </a:p>
        </p:txBody>
      </p:sp>
      <p:sp>
        <p:nvSpPr>
          <p:cNvPr id="19" name="TextBox 19"/>
          <p:cNvSpPr txBox="1"/>
          <p:nvPr/>
        </p:nvSpPr>
        <p:spPr>
          <a:xfrm>
            <a:off x="13610086" y="1396517"/>
            <a:ext cx="3291312" cy="14814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Misuse or exploitation of AI for harmful purposes</a:t>
            </a:r>
          </a:p>
        </p:txBody>
      </p:sp>
      <p:sp>
        <p:nvSpPr>
          <p:cNvPr id="20" name="TextBox 20"/>
          <p:cNvSpPr txBox="1"/>
          <p:nvPr/>
        </p:nvSpPr>
        <p:spPr>
          <a:xfrm>
            <a:off x="5866682" y="4931287"/>
            <a:ext cx="3052182"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Limited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Creativity</a:t>
            </a:r>
          </a:p>
        </p:txBody>
      </p:sp>
      <p:sp>
        <p:nvSpPr>
          <p:cNvPr id="21" name="TextBox 21"/>
          <p:cNvSpPr txBox="1"/>
          <p:nvPr/>
        </p:nvSpPr>
        <p:spPr>
          <a:xfrm>
            <a:off x="9429148" y="4931287"/>
            <a:ext cx="2992170"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Risk of</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Errors</a:t>
            </a:r>
          </a:p>
        </p:txBody>
      </p:sp>
      <p:sp>
        <p:nvSpPr>
          <p:cNvPr id="22" name="TextBox 22"/>
          <p:cNvSpPr txBox="1"/>
          <p:nvPr/>
        </p:nvSpPr>
        <p:spPr>
          <a:xfrm>
            <a:off x="13607736" y="5854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Hacking and Security Threats</a:t>
            </a:r>
          </a:p>
        </p:txBody>
      </p:sp>
      <p:sp>
        <p:nvSpPr>
          <p:cNvPr id="23" name="TextBox 23"/>
          <p:cNvSpPr txBox="1"/>
          <p:nvPr/>
        </p:nvSpPr>
        <p:spPr>
          <a:xfrm>
            <a:off x="1628082" y="5854608"/>
            <a:ext cx="3112194"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Dependence on Quality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5C4AF-E320-DC04-FC7B-9B462FA931B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EA82948-7E32-0445-9E8A-06968ADC9C3E}"/>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37FE5819-9CDD-E419-BD2C-D3001DD003CB}"/>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6A7CB54F-0527-F560-FAE5-365BBA706030}"/>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E99D013C-5934-97D1-294F-D93B7A09D262}"/>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DB5BA9B3-A05B-503C-083A-BB6CA2557164}"/>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12472191-9424-FB4D-8687-C629DAB11B9E}"/>
              </a:ext>
            </a:extLst>
          </p:cNvPr>
          <p:cNvSpPr txBox="1"/>
          <p:nvPr/>
        </p:nvSpPr>
        <p:spPr>
          <a:xfrm>
            <a:off x="7086600" y="1559746"/>
            <a:ext cx="9677400" cy="7017306"/>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Nos últimos anos, com o aumento expressivo da digitalização e da disponibilidade de dados textuais, o Processamento de Linguagem Natural (PLN) emergiu como uma ferramenta importante para entender e interagir com a linguagem humana de forma automatizada e inteligente. </a:t>
            </a:r>
            <a:endParaRPr lang="en-US" sz="5000" dirty="0">
              <a:solidFill>
                <a:srgbClr val="2E2D2D"/>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1919631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2908885"/>
            <a:ext cx="7680907" cy="6349415"/>
            <a:chOff x="0" y="0"/>
            <a:chExt cx="2022955" cy="1672274"/>
          </a:xfrm>
        </p:grpSpPr>
        <p:sp>
          <p:nvSpPr>
            <p:cNvPr id="3" name="Freeform 3"/>
            <p:cNvSpPr/>
            <p:nvPr/>
          </p:nvSpPr>
          <p:spPr>
            <a:xfrm>
              <a:off x="0" y="0"/>
              <a:ext cx="2022955" cy="1672274"/>
            </a:xfrm>
            <a:custGeom>
              <a:avLst/>
              <a:gdLst/>
              <a:ahLst/>
              <a:cxnLst/>
              <a:rect l="l" t="t" r="r" b="b"/>
              <a:pathLst>
                <a:path w="2022955" h="1672274">
                  <a:moveTo>
                    <a:pt x="49389" y="0"/>
                  </a:moveTo>
                  <a:lnTo>
                    <a:pt x="1973566" y="0"/>
                  </a:lnTo>
                  <a:cubicBezTo>
                    <a:pt x="2000843" y="0"/>
                    <a:pt x="2022955" y="22112"/>
                    <a:pt x="2022955" y="49389"/>
                  </a:cubicBezTo>
                  <a:lnTo>
                    <a:pt x="2022955" y="1622885"/>
                  </a:lnTo>
                  <a:cubicBezTo>
                    <a:pt x="2022955" y="1650162"/>
                    <a:pt x="2000843" y="1672274"/>
                    <a:pt x="1973566" y="1672274"/>
                  </a:cubicBezTo>
                  <a:lnTo>
                    <a:pt x="49389" y="1672274"/>
                  </a:lnTo>
                  <a:cubicBezTo>
                    <a:pt x="22112" y="1672274"/>
                    <a:pt x="0" y="1650162"/>
                    <a:pt x="0" y="1622885"/>
                  </a:cubicBezTo>
                  <a:lnTo>
                    <a:pt x="0" y="49389"/>
                  </a:lnTo>
                  <a:cubicBezTo>
                    <a:pt x="0" y="22112"/>
                    <a:pt x="22112" y="0"/>
                    <a:pt x="4938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022955" cy="1710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2750803"/>
            <a:ext cx="7680907" cy="6349415"/>
            <a:chOff x="0" y="0"/>
            <a:chExt cx="2022955" cy="1672274"/>
          </a:xfrm>
        </p:grpSpPr>
        <p:sp>
          <p:nvSpPr>
            <p:cNvPr id="6" name="Freeform 6"/>
            <p:cNvSpPr/>
            <p:nvPr/>
          </p:nvSpPr>
          <p:spPr>
            <a:xfrm>
              <a:off x="0" y="0"/>
              <a:ext cx="2022955" cy="1672274"/>
            </a:xfrm>
            <a:custGeom>
              <a:avLst/>
              <a:gdLst/>
              <a:ahLst/>
              <a:cxnLst/>
              <a:rect l="l" t="t" r="r" b="b"/>
              <a:pathLst>
                <a:path w="2022955" h="1672274">
                  <a:moveTo>
                    <a:pt x="49389" y="0"/>
                  </a:moveTo>
                  <a:lnTo>
                    <a:pt x="1973566" y="0"/>
                  </a:lnTo>
                  <a:cubicBezTo>
                    <a:pt x="2000843" y="0"/>
                    <a:pt x="2022955" y="22112"/>
                    <a:pt x="2022955" y="49389"/>
                  </a:cubicBezTo>
                  <a:lnTo>
                    <a:pt x="2022955" y="1622885"/>
                  </a:lnTo>
                  <a:cubicBezTo>
                    <a:pt x="2022955" y="1650162"/>
                    <a:pt x="2000843" y="1672274"/>
                    <a:pt x="1973566" y="1672274"/>
                  </a:cubicBezTo>
                  <a:lnTo>
                    <a:pt x="49389" y="1672274"/>
                  </a:lnTo>
                  <a:cubicBezTo>
                    <a:pt x="22112" y="1672274"/>
                    <a:pt x="0" y="1650162"/>
                    <a:pt x="0" y="1622885"/>
                  </a:cubicBezTo>
                  <a:lnTo>
                    <a:pt x="0" y="49389"/>
                  </a:lnTo>
                  <a:cubicBezTo>
                    <a:pt x="0" y="22112"/>
                    <a:pt x="22112" y="0"/>
                    <a:pt x="49389"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2022955" cy="171037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9344489" y="1283405"/>
            <a:ext cx="9681208" cy="7974895"/>
          </a:xfrm>
          <a:custGeom>
            <a:avLst/>
            <a:gdLst/>
            <a:ahLst/>
            <a:cxnLst/>
            <a:rect l="l" t="t" r="r" b="b"/>
            <a:pathLst>
              <a:path w="9681208" h="7974895">
                <a:moveTo>
                  <a:pt x="9681207" y="0"/>
                </a:moveTo>
                <a:lnTo>
                  <a:pt x="0" y="0"/>
                </a:lnTo>
                <a:lnTo>
                  <a:pt x="0" y="7974895"/>
                </a:lnTo>
                <a:lnTo>
                  <a:pt x="9681207" y="7974895"/>
                </a:lnTo>
                <a:lnTo>
                  <a:pt x="96812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810273" y="3749779"/>
            <a:ext cx="6117762" cy="45815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is already </a:t>
            </a:r>
            <a:r>
              <a:rPr lang="en-US" sz="3000" b="1">
                <a:solidFill>
                  <a:srgbClr val="F1F5F8"/>
                </a:solidFill>
                <a:latin typeface="Glacial Indifference Bold"/>
                <a:ea typeface="Glacial Indifference Bold"/>
                <a:cs typeface="Glacial Indifference Bold"/>
                <a:sym typeface="Glacial Indifference Bold"/>
              </a:rPr>
              <a:t>improving </a:t>
            </a:r>
            <a:r>
              <a:rPr lang="en-US" sz="3000">
                <a:solidFill>
                  <a:srgbClr val="F1F5F8"/>
                </a:solidFill>
                <a:latin typeface="Glacial Indifference"/>
                <a:ea typeface="Glacial Indifference"/>
                <a:cs typeface="Glacial Indifference"/>
                <a:sym typeface="Glacial Indifference"/>
              </a:rPr>
              <a:t>healthcare, entertainment, transportation, and many other areas.</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It helps </a:t>
            </a:r>
            <a:r>
              <a:rPr lang="en-US" sz="3000" b="1">
                <a:solidFill>
                  <a:srgbClr val="F1F5F8"/>
                </a:solidFill>
                <a:latin typeface="Glacial Indifference Bold"/>
                <a:ea typeface="Glacial Indifference Bold"/>
                <a:cs typeface="Glacial Indifference Bold"/>
                <a:sym typeface="Glacial Indifference Bold"/>
              </a:rPr>
              <a:t>solve complex </a:t>
            </a:r>
            <a:r>
              <a:rPr lang="en-US" sz="3000">
                <a:solidFill>
                  <a:srgbClr val="F1F5F8"/>
                </a:solidFill>
                <a:latin typeface="Glacial Indifference"/>
                <a:ea typeface="Glacial Indifference"/>
                <a:cs typeface="Glacial Indifference"/>
                <a:sym typeface="Glacial Indifference"/>
              </a:rPr>
              <a:t>problems, making life easier and more efficient.</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As AI continues to grow, it will create new </a:t>
            </a:r>
            <a:r>
              <a:rPr lang="en-US" sz="3000" b="1">
                <a:solidFill>
                  <a:srgbClr val="F1F5F8"/>
                </a:solidFill>
                <a:latin typeface="Glacial Indifference Bold"/>
                <a:ea typeface="Glacial Indifference Bold"/>
                <a:cs typeface="Glacial Indifference Bold"/>
                <a:sym typeface="Glacial Indifference Bold"/>
              </a:rPr>
              <a:t>opportunities </a:t>
            </a:r>
            <a:r>
              <a:rPr lang="en-US" sz="3000">
                <a:solidFill>
                  <a:srgbClr val="F1F5F8"/>
                </a:solidFill>
                <a:latin typeface="Glacial Indifference"/>
                <a:ea typeface="Glacial Indifference"/>
                <a:cs typeface="Glacial Indifference"/>
                <a:sym typeface="Glacial Indifference"/>
              </a:rPr>
              <a:t>and </a:t>
            </a:r>
            <a:r>
              <a:rPr lang="en-US" sz="3000" b="1">
                <a:solidFill>
                  <a:srgbClr val="F1F5F8"/>
                </a:solidFill>
                <a:latin typeface="Glacial Indifference Bold"/>
                <a:ea typeface="Glacial Indifference Bold"/>
                <a:cs typeface="Glacial Indifference Bold"/>
                <a:sym typeface="Glacial Indifference Bold"/>
              </a:rPr>
              <a:t>challenges </a:t>
            </a:r>
          </a:p>
          <a:p>
            <a:pPr algn="l">
              <a:lnSpc>
                <a:spcPts val="3600"/>
              </a:lnSpc>
            </a:pPr>
            <a:r>
              <a:rPr lang="en-US" sz="3000">
                <a:solidFill>
                  <a:srgbClr val="F1F5F8"/>
                </a:solidFill>
                <a:latin typeface="Glacial Indifference"/>
                <a:ea typeface="Glacial Indifference"/>
                <a:cs typeface="Glacial Indifference"/>
                <a:sym typeface="Glacial Indifference"/>
              </a:rPr>
              <a:t>for society.</a:t>
            </a:r>
          </a:p>
        </p:txBody>
      </p:sp>
      <p:sp>
        <p:nvSpPr>
          <p:cNvPr id="10" name="TextBox 10"/>
          <p:cNvSpPr txBox="1"/>
          <p:nvPr/>
        </p:nvSpPr>
        <p:spPr>
          <a:xfrm>
            <a:off x="1028700" y="857250"/>
            <a:ext cx="6597764" cy="1566541"/>
          </a:xfrm>
          <a:prstGeom prst="rect">
            <a:avLst/>
          </a:prstGeom>
        </p:spPr>
        <p:txBody>
          <a:bodyPr lIns="0" tIns="0" rIns="0" bIns="0" rtlCol="0" anchor="t">
            <a:spAutoFit/>
          </a:bodyPr>
          <a:lstStyle/>
          <a:p>
            <a:pPr algn="l">
              <a:lnSpc>
                <a:spcPts val="12880"/>
              </a:lnSpc>
            </a:pPr>
            <a:r>
              <a:rPr lang="en-US" sz="9200">
                <a:solidFill>
                  <a:srgbClr val="2E2D2D"/>
                </a:solidFill>
                <a:latin typeface="Squada One"/>
                <a:ea typeface="Squada One"/>
                <a:cs typeface="Squada One"/>
                <a:sym typeface="Squada One"/>
              </a:rPr>
              <a:t>Why AI Matters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7032756" y="4771565"/>
            <a:ext cx="10088821" cy="1255798"/>
            <a:chOff x="0" y="0"/>
            <a:chExt cx="2048657" cy="255005"/>
          </a:xfrm>
        </p:grpSpPr>
        <p:sp>
          <p:nvSpPr>
            <p:cNvPr id="3" name="Freeform 3"/>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32756" y="6387034"/>
            <a:ext cx="10088821" cy="1255798"/>
            <a:chOff x="0" y="0"/>
            <a:chExt cx="2048657" cy="255005"/>
          </a:xfrm>
        </p:grpSpPr>
        <p:sp>
          <p:nvSpPr>
            <p:cNvPr id="6" name="Freeform 6"/>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032756" y="8002502"/>
            <a:ext cx="10088821" cy="1255798"/>
            <a:chOff x="0" y="0"/>
            <a:chExt cx="2048657" cy="255005"/>
          </a:xfrm>
        </p:grpSpPr>
        <p:sp>
          <p:nvSpPr>
            <p:cNvPr id="9" name="Freeform 9"/>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880356" y="4619165"/>
            <a:ext cx="10088821" cy="1255798"/>
            <a:chOff x="0" y="0"/>
            <a:chExt cx="2048657" cy="255005"/>
          </a:xfrm>
        </p:grpSpPr>
        <p:sp>
          <p:nvSpPr>
            <p:cNvPr id="12" name="Freeform 12"/>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880356" y="6234634"/>
            <a:ext cx="10088821" cy="1255798"/>
            <a:chOff x="0" y="0"/>
            <a:chExt cx="2048657" cy="255005"/>
          </a:xfrm>
        </p:grpSpPr>
        <p:sp>
          <p:nvSpPr>
            <p:cNvPr id="15" name="Freeform 15"/>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txBody>
            <a:bodyPr/>
            <a:lstStyle/>
            <a:p>
              <a:endParaRPr lang="pt-BR"/>
            </a:p>
          </p:txBody>
        </p:sp>
        <p:sp>
          <p:nvSpPr>
            <p:cNvPr id="16" name="TextBox 16"/>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880356" y="7850102"/>
            <a:ext cx="10088821" cy="1255798"/>
            <a:chOff x="0" y="0"/>
            <a:chExt cx="2048657" cy="255005"/>
          </a:xfrm>
        </p:grpSpPr>
        <p:sp>
          <p:nvSpPr>
            <p:cNvPr id="18" name="Freeform 18"/>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txBody>
            <a:bodyPr/>
            <a:lstStyle/>
            <a:p>
              <a:endParaRPr lang="pt-BR"/>
            </a:p>
          </p:txBody>
        </p:sp>
        <p:sp>
          <p:nvSpPr>
            <p:cNvPr id="19" name="TextBox 19"/>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2275540" y="1479288"/>
            <a:ext cx="8703790" cy="7779012"/>
          </a:xfrm>
          <a:custGeom>
            <a:avLst/>
            <a:gdLst/>
            <a:ahLst/>
            <a:cxnLst/>
            <a:rect l="l" t="t" r="r" b="b"/>
            <a:pathLst>
              <a:path w="8703790" h="7779012">
                <a:moveTo>
                  <a:pt x="0" y="0"/>
                </a:moveTo>
                <a:lnTo>
                  <a:pt x="8703790" y="0"/>
                </a:lnTo>
                <a:lnTo>
                  <a:pt x="8703790" y="7779012"/>
                </a:lnTo>
                <a:lnTo>
                  <a:pt x="0" y="77790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1" name="TextBox 21"/>
          <p:cNvSpPr txBox="1"/>
          <p:nvPr/>
        </p:nvSpPr>
        <p:spPr>
          <a:xfrm>
            <a:off x="6880356" y="1351247"/>
            <a:ext cx="10241221" cy="1224284"/>
          </a:xfrm>
          <a:prstGeom prst="rect">
            <a:avLst/>
          </a:prstGeom>
        </p:spPr>
        <p:txBody>
          <a:bodyPr lIns="0" tIns="0" rIns="0" bIns="0" rtlCol="0" anchor="t">
            <a:spAutoFit/>
          </a:bodyPr>
          <a:lstStyle/>
          <a:p>
            <a:pPr algn="ctr">
              <a:lnSpc>
                <a:spcPts val="9200"/>
              </a:lnSpc>
            </a:pPr>
            <a:r>
              <a:rPr lang="en-US" sz="9200">
                <a:solidFill>
                  <a:srgbClr val="2E2D2D"/>
                </a:solidFill>
                <a:latin typeface="Squada One"/>
                <a:ea typeface="Squada One"/>
                <a:cs typeface="Squada One"/>
                <a:sym typeface="Squada One"/>
              </a:rPr>
              <a:t>Thinking Critically</a:t>
            </a:r>
          </a:p>
        </p:txBody>
      </p:sp>
      <p:sp>
        <p:nvSpPr>
          <p:cNvPr id="22" name="TextBox 22"/>
          <p:cNvSpPr txBox="1"/>
          <p:nvPr/>
        </p:nvSpPr>
        <p:spPr>
          <a:xfrm>
            <a:off x="7541237" y="2952290"/>
            <a:ext cx="8919459" cy="10572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is a tool—how we use it determines its impact.</a:t>
            </a:r>
          </a:p>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It’s important to ask questions like:</a:t>
            </a:r>
          </a:p>
        </p:txBody>
      </p:sp>
      <p:sp>
        <p:nvSpPr>
          <p:cNvPr id="23" name="TextBox 23"/>
          <p:cNvSpPr txBox="1"/>
          <p:nvPr/>
        </p:nvSpPr>
        <p:spPr>
          <a:xfrm>
            <a:off x="7482918" y="4951789"/>
            <a:ext cx="8883697" cy="523875"/>
          </a:xfrm>
          <a:prstGeom prst="rect">
            <a:avLst/>
          </a:prstGeom>
        </p:spPr>
        <p:txBody>
          <a:bodyPr lIns="0" tIns="0" rIns="0" bIns="0" rtlCol="0" anchor="t">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Is AI fair and unbiased?</a:t>
            </a:r>
          </a:p>
        </p:txBody>
      </p:sp>
      <p:sp>
        <p:nvSpPr>
          <p:cNvPr id="24" name="TextBox 24"/>
          <p:cNvSpPr txBox="1"/>
          <p:nvPr/>
        </p:nvSpPr>
        <p:spPr>
          <a:xfrm>
            <a:off x="7482918" y="6567258"/>
            <a:ext cx="8883697" cy="523875"/>
          </a:xfrm>
          <a:prstGeom prst="rect">
            <a:avLst/>
          </a:prstGeom>
        </p:spPr>
        <p:txBody>
          <a:bodyPr lIns="0" tIns="0" rIns="0" bIns="0" rtlCol="0" anchor="t">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How does AI affect jobs and human decision-making?</a:t>
            </a:r>
          </a:p>
        </p:txBody>
      </p:sp>
      <p:sp>
        <p:nvSpPr>
          <p:cNvPr id="25" name="TextBox 25"/>
          <p:cNvSpPr txBox="1"/>
          <p:nvPr/>
        </p:nvSpPr>
        <p:spPr>
          <a:xfrm>
            <a:off x="7482918" y="8182726"/>
            <a:ext cx="8883697" cy="523875"/>
          </a:xfrm>
          <a:prstGeom prst="rect">
            <a:avLst/>
          </a:prstGeom>
        </p:spPr>
        <p:txBody>
          <a:bodyPr lIns="0" tIns="0" rIns="0" bIns="0" rtlCol="0" anchor="t">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What are the risks of relying too much on AI?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74234" y="2908885"/>
            <a:ext cx="7334884" cy="6349415"/>
            <a:chOff x="0" y="0"/>
            <a:chExt cx="1931821" cy="1672274"/>
          </a:xfrm>
        </p:grpSpPr>
        <p:sp>
          <p:nvSpPr>
            <p:cNvPr id="3" name="Freeform 3"/>
            <p:cNvSpPr/>
            <p:nvPr/>
          </p:nvSpPr>
          <p:spPr>
            <a:xfrm>
              <a:off x="0" y="0"/>
              <a:ext cx="1931821" cy="1672274"/>
            </a:xfrm>
            <a:custGeom>
              <a:avLst/>
              <a:gdLst/>
              <a:ahLst/>
              <a:cxnLst/>
              <a:rect l="l" t="t" r="r" b="b"/>
              <a:pathLst>
                <a:path w="1931821" h="1672274">
                  <a:moveTo>
                    <a:pt x="51719" y="0"/>
                  </a:moveTo>
                  <a:lnTo>
                    <a:pt x="1880102" y="0"/>
                  </a:lnTo>
                  <a:cubicBezTo>
                    <a:pt x="1893819" y="0"/>
                    <a:pt x="1906974" y="5449"/>
                    <a:pt x="1916673" y="15148"/>
                  </a:cubicBezTo>
                  <a:cubicBezTo>
                    <a:pt x="1926373" y="24847"/>
                    <a:pt x="1931821" y="38002"/>
                    <a:pt x="1931821" y="51719"/>
                  </a:cubicBezTo>
                  <a:lnTo>
                    <a:pt x="1931821" y="1620555"/>
                  </a:lnTo>
                  <a:cubicBezTo>
                    <a:pt x="1931821" y="1649119"/>
                    <a:pt x="1908666" y="1672274"/>
                    <a:pt x="1880102" y="1672274"/>
                  </a:cubicBezTo>
                  <a:lnTo>
                    <a:pt x="51719" y="1672274"/>
                  </a:lnTo>
                  <a:cubicBezTo>
                    <a:pt x="38002" y="1672274"/>
                    <a:pt x="24847" y="1666825"/>
                    <a:pt x="15148" y="1657126"/>
                  </a:cubicBezTo>
                  <a:cubicBezTo>
                    <a:pt x="5449" y="1647427"/>
                    <a:pt x="0" y="1634272"/>
                    <a:pt x="0" y="1620555"/>
                  </a:cubicBezTo>
                  <a:lnTo>
                    <a:pt x="0" y="51719"/>
                  </a:lnTo>
                  <a:cubicBezTo>
                    <a:pt x="0" y="23155"/>
                    <a:pt x="23155" y="0"/>
                    <a:pt x="5171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31821" cy="1710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2750803"/>
            <a:ext cx="7334884" cy="6349415"/>
            <a:chOff x="0" y="0"/>
            <a:chExt cx="1931821" cy="1672274"/>
          </a:xfrm>
        </p:grpSpPr>
        <p:sp>
          <p:nvSpPr>
            <p:cNvPr id="6" name="Freeform 6"/>
            <p:cNvSpPr/>
            <p:nvPr/>
          </p:nvSpPr>
          <p:spPr>
            <a:xfrm>
              <a:off x="0" y="0"/>
              <a:ext cx="1931821" cy="1672274"/>
            </a:xfrm>
            <a:custGeom>
              <a:avLst/>
              <a:gdLst/>
              <a:ahLst/>
              <a:cxnLst/>
              <a:rect l="l" t="t" r="r" b="b"/>
              <a:pathLst>
                <a:path w="1931821" h="1672274">
                  <a:moveTo>
                    <a:pt x="51719" y="0"/>
                  </a:moveTo>
                  <a:lnTo>
                    <a:pt x="1880102" y="0"/>
                  </a:lnTo>
                  <a:cubicBezTo>
                    <a:pt x="1893819" y="0"/>
                    <a:pt x="1906974" y="5449"/>
                    <a:pt x="1916673" y="15148"/>
                  </a:cubicBezTo>
                  <a:cubicBezTo>
                    <a:pt x="1926373" y="24847"/>
                    <a:pt x="1931821" y="38002"/>
                    <a:pt x="1931821" y="51719"/>
                  </a:cubicBezTo>
                  <a:lnTo>
                    <a:pt x="1931821" y="1620555"/>
                  </a:lnTo>
                  <a:cubicBezTo>
                    <a:pt x="1931821" y="1649119"/>
                    <a:pt x="1908666" y="1672274"/>
                    <a:pt x="1880102" y="1672274"/>
                  </a:cubicBezTo>
                  <a:lnTo>
                    <a:pt x="51719" y="1672274"/>
                  </a:lnTo>
                  <a:cubicBezTo>
                    <a:pt x="38002" y="1672274"/>
                    <a:pt x="24847" y="1666825"/>
                    <a:pt x="15148" y="1657126"/>
                  </a:cubicBezTo>
                  <a:cubicBezTo>
                    <a:pt x="5449" y="1647427"/>
                    <a:pt x="0" y="1634272"/>
                    <a:pt x="0" y="1620555"/>
                  </a:cubicBezTo>
                  <a:lnTo>
                    <a:pt x="0" y="51719"/>
                  </a:lnTo>
                  <a:cubicBezTo>
                    <a:pt x="0" y="23155"/>
                    <a:pt x="23155" y="0"/>
                    <a:pt x="51719"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31821" cy="171037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160316" y="1726245"/>
            <a:ext cx="8098984" cy="7532055"/>
          </a:xfrm>
          <a:custGeom>
            <a:avLst/>
            <a:gdLst/>
            <a:ahLst/>
            <a:cxnLst/>
            <a:rect l="l" t="t" r="r" b="b"/>
            <a:pathLst>
              <a:path w="8098984" h="7532055">
                <a:moveTo>
                  <a:pt x="0" y="0"/>
                </a:moveTo>
                <a:lnTo>
                  <a:pt x="8098984" y="0"/>
                </a:lnTo>
                <a:lnTo>
                  <a:pt x="8098984" y="7532055"/>
                </a:lnTo>
                <a:lnTo>
                  <a:pt x="0" y="7532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893361" y="3858586"/>
            <a:ext cx="5605562" cy="41243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will be a big part of your future—whether in work, education, or daily life.</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Learn how AI works so you can use it responsibly.</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Stay curious, think critically, and be part of shaping AI for good.</a:t>
            </a:r>
          </a:p>
        </p:txBody>
      </p:sp>
      <p:sp>
        <p:nvSpPr>
          <p:cNvPr id="10" name="TextBox 10"/>
          <p:cNvSpPr txBox="1"/>
          <p:nvPr/>
        </p:nvSpPr>
        <p:spPr>
          <a:xfrm>
            <a:off x="1028700" y="857250"/>
            <a:ext cx="7680907" cy="1566541"/>
          </a:xfrm>
          <a:prstGeom prst="rect">
            <a:avLst/>
          </a:prstGeom>
        </p:spPr>
        <p:txBody>
          <a:bodyPr lIns="0" tIns="0" rIns="0" bIns="0" rtlCol="0" anchor="t">
            <a:spAutoFit/>
          </a:bodyPr>
          <a:lstStyle/>
          <a:p>
            <a:pPr algn="l">
              <a:lnSpc>
                <a:spcPts val="12880"/>
              </a:lnSpc>
            </a:pPr>
            <a:r>
              <a:rPr lang="en-US" sz="9200">
                <a:solidFill>
                  <a:srgbClr val="2E2D2D"/>
                </a:solidFill>
                <a:latin typeface="Squada One"/>
                <a:ea typeface="Squada One"/>
                <a:cs typeface="Squada One"/>
                <a:sym typeface="Squada One"/>
              </a:rPr>
              <a:t>AI and the Future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993023" y="1181100"/>
            <a:ext cx="16418677" cy="8229600"/>
            <a:chOff x="0" y="0"/>
            <a:chExt cx="4324260" cy="2167467"/>
          </a:xfrm>
        </p:grpSpPr>
        <p:sp>
          <p:nvSpPr>
            <p:cNvPr id="3" name="Freeform 3"/>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2E2D2D"/>
            </a:solidFill>
            <a:ln w="38100" cap="rnd">
              <a:solidFill>
                <a:srgbClr val="2E2D2D"/>
              </a:solidFill>
              <a:prstDash val="solid"/>
              <a:round/>
            </a:ln>
          </p:spPr>
          <p:txBody>
            <a:bodyPr/>
            <a:lstStyle/>
            <a:p>
              <a:endParaRPr lang="pt-BR"/>
            </a:p>
          </p:txBody>
        </p:sp>
        <p:sp>
          <p:nvSpPr>
            <p:cNvPr id="4" name="TextBox 4"/>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40623" y="1028700"/>
            <a:ext cx="16418677" cy="8229600"/>
            <a:chOff x="0" y="0"/>
            <a:chExt cx="4324260" cy="2167467"/>
          </a:xfrm>
        </p:grpSpPr>
        <p:sp>
          <p:nvSpPr>
            <p:cNvPr id="6" name="Freeform 6"/>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596121" y="1731508"/>
            <a:ext cx="8611040" cy="6910359"/>
          </a:xfrm>
          <a:custGeom>
            <a:avLst/>
            <a:gdLst/>
            <a:ahLst/>
            <a:cxnLst/>
            <a:rect l="l" t="t" r="r" b="b"/>
            <a:pathLst>
              <a:path w="8611040" h="6910359">
                <a:moveTo>
                  <a:pt x="8611040" y="0"/>
                </a:moveTo>
                <a:lnTo>
                  <a:pt x="0" y="0"/>
                </a:lnTo>
                <a:lnTo>
                  <a:pt x="0" y="6910360"/>
                </a:lnTo>
                <a:lnTo>
                  <a:pt x="8611040" y="6910360"/>
                </a:lnTo>
                <a:lnTo>
                  <a:pt x="861104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1187879" y="5561796"/>
            <a:ext cx="4652689" cy="1970525"/>
          </a:xfrm>
          <a:prstGeom prst="rect">
            <a:avLst/>
          </a:prstGeom>
        </p:spPr>
        <p:txBody>
          <a:bodyPr lIns="0" tIns="0" rIns="0" bIns="0" rtlCol="0" anchor="t">
            <a:spAutoFit/>
          </a:bodyPr>
          <a:lstStyle/>
          <a:p>
            <a:pPr algn="ctr">
              <a:lnSpc>
                <a:spcPts val="7938"/>
              </a:lnSpc>
              <a:spcBef>
                <a:spcPct val="0"/>
              </a:spcBef>
            </a:pPr>
            <a:r>
              <a:rPr lang="en-US" sz="5670">
                <a:solidFill>
                  <a:srgbClr val="2E2D2D"/>
                </a:solidFill>
                <a:latin typeface="Glacial Indifference"/>
                <a:ea typeface="Glacial Indifference"/>
                <a:cs typeface="Glacial Indifference"/>
                <a:sym typeface="Glacial Indifference"/>
              </a:rPr>
              <a:t>Thank you for listening!</a:t>
            </a:r>
          </a:p>
        </p:txBody>
      </p:sp>
      <p:sp>
        <p:nvSpPr>
          <p:cNvPr id="10" name="TextBox 10"/>
          <p:cNvSpPr txBox="1"/>
          <p:nvPr/>
        </p:nvSpPr>
        <p:spPr>
          <a:xfrm>
            <a:off x="10957674" y="2792779"/>
            <a:ext cx="5113099" cy="2315497"/>
          </a:xfrm>
          <a:prstGeom prst="rect">
            <a:avLst/>
          </a:prstGeom>
        </p:spPr>
        <p:txBody>
          <a:bodyPr lIns="0" tIns="0" rIns="0" bIns="0" rtlCol="0" anchor="t">
            <a:spAutoFit/>
          </a:bodyPr>
          <a:lstStyle/>
          <a:p>
            <a:pPr algn="ctr">
              <a:lnSpc>
                <a:spcPts val="18849"/>
              </a:lnSpc>
            </a:pPr>
            <a:r>
              <a:rPr lang="en-US" sz="13463">
                <a:solidFill>
                  <a:srgbClr val="2E2D2D"/>
                </a:solidFill>
                <a:latin typeface="Squada One"/>
                <a:ea typeface="Squada One"/>
                <a:cs typeface="Squada One"/>
                <a:sym typeface="Squada One"/>
              </a:rPr>
              <a:t>The End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2669812" y="1524524"/>
            <a:ext cx="4589488" cy="1524780"/>
            <a:chOff x="0" y="0"/>
            <a:chExt cx="1147131" cy="381115"/>
          </a:xfrm>
        </p:grpSpPr>
        <p:sp>
          <p:nvSpPr>
            <p:cNvPr id="3" name="Freeform 3"/>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4" name="TextBox 4"/>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669812" y="3593869"/>
            <a:ext cx="4589488" cy="1524780"/>
            <a:chOff x="0" y="0"/>
            <a:chExt cx="1147131" cy="381115"/>
          </a:xfrm>
        </p:grpSpPr>
        <p:sp>
          <p:nvSpPr>
            <p:cNvPr id="6" name="Freeform 6"/>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7" name="TextBox 7"/>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669812" y="5663213"/>
            <a:ext cx="4589488" cy="1524780"/>
            <a:chOff x="0" y="0"/>
            <a:chExt cx="1147131" cy="381115"/>
          </a:xfrm>
        </p:grpSpPr>
        <p:sp>
          <p:nvSpPr>
            <p:cNvPr id="9" name="Freeform 9"/>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0" name="TextBox 10"/>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669812" y="7733520"/>
            <a:ext cx="4589488" cy="1524780"/>
            <a:chOff x="0" y="0"/>
            <a:chExt cx="1147131" cy="381115"/>
          </a:xfrm>
        </p:grpSpPr>
        <p:sp>
          <p:nvSpPr>
            <p:cNvPr id="12" name="Freeform 12"/>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3" name="TextBox 13"/>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466680" y="3593869"/>
            <a:ext cx="4589488" cy="1524780"/>
            <a:chOff x="0" y="0"/>
            <a:chExt cx="1147131" cy="381115"/>
          </a:xfrm>
        </p:grpSpPr>
        <p:sp>
          <p:nvSpPr>
            <p:cNvPr id="15" name="Freeform 15"/>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6" name="TextBox 16"/>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466680" y="5663213"/>
            <a:ext cx="4589488" cy="1524780"/>
            <a:chOff x="0" y="0"/>
            <a:chExt cx="1147131" cy="381115"/>
          </a:xfrm>
        </p:grpSpPr>
        <p:sp>
          <p:nvSpPr>
            <p:cNvPr id="18" name="Freeform 18"/>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9" name="TextBox 19"/>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466680" y="7733520"/>
            <a:ext cx="4589488" cy="1524780"/>
            <a:chOff x="0" y="0"/>
            <a:chExt cx="1147131" cy="381115"/>
          </a:xfrm>
        </p:grpSpPr>
        <p:sp>
          <p:nvSpPr>
            <p:cNvPr id="21" name="Freeform 21"/>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22" name="TextBox 22"/>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466680" y="1524524"/>
            <a:ext cx="4589488" cy="1524780"/>
            <a:chOff x="0" y="0"/>
            <a:chExt cx="1147131" cy="381115"/>
          </a:xfrm>
        </p:grpSpPr>
        <p:sp>
          <p:nvSpPr>
            <p:cNvPr id="24" name="Freeform 24"/>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25" name="TextBox 25"/>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2495551" y="1350264"/>
            <a:ext cx="4589488" cy="1524780"/>
            <a:chOff x="0" y="0"/>
            <a:chExt cx="1147131" cy="381115"/>
          </a:xfrm>
        </p:grpSpPr>
        <p:sp>
          <p:nvSpPr>
            <p:cNvPr id="27" name="Freeform 27"/>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28" name="TextBox 28"/>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2495551" y="3419608"/>
            <a:ext cx="4589488" cy="1524780"/>
            <a:chOff x="0" y="0"/>
            <a:chExt cx="1147131" cy="381115"/>
          </a:xfrm>
        </p:grpSpPr>
        <p:sp>
          <p:nvSpPr>
            <p:cNvPr id="30" name="Freeform 30"/>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31" name="TextBox 31"/>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495551" y="5488952"/>
            <a:ext cx="4589488" cy="1524780"/>
            <a:chOff x="0" y="0"/>
            <a:chExt cx="1147131" cy="381115"/>
          </a:xfrm>
        </p:grpSpPr>
        <p:sp>
          <p:nvSpPr>
            <p:cNvPr id="33" name="Freeform 33"/>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34" name="TextBox 34"/>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2495551" y="7559259"/>
            <a:ext cx="4589488" cy="1524780"/>
            <a:chOff x="0" y="0"/>
            <a:chExt cx="1147131" cy="381115"/>
          </a:xfrm>
        </p:grpSpPr>
        <p:sp>
          <p:nvSpPr>
            <p:cNvPr id="36" name="Freeform 36"/>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37" name="TextBox 37"/>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7292420" y="3419608"/>
            <a:ext cx="4589488" cy="1524780"/>
            <a:chOff x="0" y="0"/>
            <a:chExt cx="1147131" cy="381115"/>
          </a:xfrm>
        </p:grpSpPr>
        <p:sp>
          <p:nvSpPr>
            <p:cNvPr id="39" name="Freeform 39"/>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0" name="TextBox 40"/>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7292420" y="5488952"/>
            <a:ext cx="4589488" cy="1524780"/>
            <a:chOff x="0" y="0"/>
            <a:chExt cx="1147131" cy="381115"/>
          </a:xfrm>
        </p:grpSpPr>
        <p:sp>
          <p:nvSpPr>
            <p:cNvPr id="42" name="Freeform 42"/>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3" name="TextBox 43"/>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7292420" y="7559259"/>
            <a:ext cx="4589488" cy="1524780"/>
            <a:chOff x="0" y="0"/>
            <a:chExt cx="1147131" cy="381115"/>
          </a:xfrm>
        </p:grpSpPr>
        <p:sp>
          <p:nvSpPr>
            <p:cNvPr id="45" name="Freeform 45"/>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6" name="TextBox 46"/>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7292420" y="1350264"/>
            <a:ext cx="4589488" cy="1524780"/>
            <a:chOff x="0" y="0"/>
            <a:chExt cx="1147131" cy="381115"/>
          </a:xfrm>
        </p:grpSpPr>
        <p:sp>
          <p:nvSpPr>
            <p:cNvPr id="48" name="Freeform 48"/>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9" name="TextBox 49"/>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sp>
        <p:nvSpPr>
          <p:cNvPr id="50" name="Freeform 50"/>
          <p:cNvSpPr/>
          <p:nvPr/>
        </p:nvSpPr>
        <p:spPr>
          <a:xfrm>
            <a:off x="1090144" y="4897323"/>
            <a:ext cx="5411701" cy="4336125"/>
          </a:xfrm>
          <a:custGeom>
            <a:avLst/>
            <a:gdLst/>
            <a:ahLst/>
            <a:cxnLst/>
            <a:rect l="l" t="t" r="r" b="b"/>
            <a:pathLst>
              <a:path w="5411701" h="4336125">
                <a:moveTo>
                  <a:pt x="0" y="0"/>
                </a:moveTo>
                <a:lnTo>
                  <a:pt x="5411701" y="0"/>
                </a:lnTo>
                <a:lnTo>
                  <a:pt x="5411701" y="4336126"/>
                </a:lnTo>
                <a:lnTo>
                  <a:pt x="0" y="4336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1" name="TextBox 51"/>
          <p:cNvSpPr txBox="1"/>
          <p:nvPr/>
        </p:nvSpPr>
        <p:spPr>
          <a:xfrm>
            <a:off x="1432305" y="1416939"/>
            <a:ext cx="5421965" cy="2936875"/>
          </a:xfrm>
          <a:prstGeom prst="rect">
            <a:avLst/>
          </a:prstGeom>
        </p:spPr>
        <p:txBody>
          <a:bodyPr lIns="0" tIns="0" rIns="0" bIns="0" rtlCol="0" anchor="t">
            <a:spAutoFit/>
          </a:bodyPr>
          <a:lstStyle/>
          <a:p>
            <a:pPr marL="0" lvl="0" indent="0" algn="l">
              <a:lnSpc>
                <a:spcPts val="7699"/>
              </a:lnSpc>
              <a:spcBef>
                <a:spcPct val="0"/>
              </a:spcBef>
            </a:pPr>
            <a:r>
              <a:rPr lang="en-US" sz="6999" u="none" strike="noStrike">
                <a:solidFill>
                  <a:srgbClr val="F1F5F8"/>
                </a:solidFill>
                <a:latin typeface="Squada One"/>
                <a:ea typeface="Squada One"/>
                <a:cs typeface="Squada One"/>
                <a:sym typeface="Squada One"/>
              </a:rPr>
              <a:t>Press these keys while on Present mode! </a:t>
            </a:r>
          </a:p>
        </p:txBody>
      </p:sp>
      <p:sp>
        <p:nvSpPr>
          <p:cNvPr id="52" name="TextBox 52"/>
          <p:cNvSpPr txBox="1"/>
          <p:nvPr/>
        </p:nvSpPr>
        <p:spPr>
          <a:xfrm>
            <a:off x="13121331" y="1834926"/>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D for a drumroll</a:t>
            </a:r>
          </a:p>
        </p:txBody>
      </p:sp>
      <p:sp>
        <p:nvSpPr>
          <p:cNvPr id="53" name="TextBox 53"/>
          <p:cNvSpPr txBox="1"/>
          <p:nvPr/>
        </p:nvSpPr>
        <p:spPr>
          <a:xfrm>
            <a:off x="13121331" y="3904270"/>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U for unveil</a:t>
            </a:r>
          </a:p>
        </p:txBody>
      </p:sp>
      <p:sp>
        <p:nvSpPr>
          <p:cNvPr id="54" name="TextBox 54"/>
          <p:cNvSpPr txBox="1"/>
          <p:nvPr/>
        </p:nvSpPr>
        <p:spPr>
          <a:xfrm>
            <a:off x="13121331" y="5973614"/>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M for micdrop</a:t>
            </a:r>
          </a:p>
        </p:txBody>
      </p:sp>
      <p:sp>
        <p:nvSpPr>
          <p:cNvPr id="55" name="TextBox 55"/>
          <p:cNvSpPr txBox="1"/>
          <p:nvPr/>
        </p:nvSpPr>
        <p:spPr>
          <a:xfrm>
            <a:off x="13121331" y="7842433"/>
            <a:ext cx="3337929" cy="958433"/>
          </a:xfrm>
          <a:prstGeom prst="rect">
            <a:avLst/>
          </a:prstGeom>
        </p:spPr>
        <p:txBody>
          <a:bodyPr lIns="0" tIns="0" rIns="0" bIns="0" rtlCol="0" anchor="t">
            <a:spAutoFit/>
          </a:bodyPr>
          <a:lstStyle/>
          <a:p>
            <a:pPr algn="ctr">
              <a:lnSpc>
                <a:spcPts val="3793"/>
              </a:lnSpc>
              <a:spcBef>
                <a:spcPct val="0"/>
              </a:spcBef>
            </a:pPr>
            <a:r>
              <a:rPr lang="en-US" sz="3161" spc="-126">
                <a:solidFill>
                  <a:srgbClr val="403F3F"/>
                </a:solidFill>
                <a:latin typeface="Glacial Indifference"/>
                <a:ea typeface="Glacial Indifference"/>
                <a:cs typeface="Glacial Indifference"/>
                <a:sym typeface="Glacial Indifference"/>
              </a:rPr>
              <a:t>Any number from 0-9 for a timer</a:t>
            </a:r>
          </a:p>
        </p:txBody>
      </p:sp>
      <p:sp>
        <p:nvSpPr>
          <p:cNvPr id="56" name="TextBox 56"/>
          <p:cNvSpPr txBox="1"/>
          <p:nvPr/>
        </p:nvSpPr>
        <p:spPr>
          <a:xfrm>
            <a:off x="7918199" y="1834926"/>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B for blur</a:t>
            </a:r>
          </a:p>
        </p:txBody>
      </p:sp>
      <p:sp>
        <p:nvSpPr>
          <p:cNvPr id="57" name="TextBox 57"/>
          <p:cNvSpPr txBox="1"/>
          <p:nvPr/>
        </p:nvSpPr>
        <p:spPr>
          <a:xfrm>
            <a:off x="7918199" y="3904270"/>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O for bubbles</a:t>
            </a:r>
          </a:p>
        </p:txBody>
      </p:sp>
      <p:sp>
        <p:nvSpPr>
          <p:cNvPr id="58" name="TextBox 58"/>
          <p:cNvSpPr txBox="1"/>
          <p:nvPr/>
        </p:nvSpPr>
        <p:spPr>
          <a:xfrm>
            <a:off x="7918199" y="5973614"/>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C for confetti</a:t>
            </a:r>
          </a:p>
        </p:txBody>
      </p:sp>
      <p:sp>
        <p:nvSpPr>
          <p:cNvPr id="59" name="TextBox 59"/>
          <p:cNvSpPr txBox="1"/>
          <p:nvPr/>
        </p:nvSpPr>
        <p:spPr>
          <a:xfrm>
            <a:off x="7918199" y="8043922"/>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Q for quiet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7442488" y="1308392"/>
            <a:ext cx="9522246" cy="1501458"/>
            <a:chOff x="0" y="0"/>
            <a:chExt cx="2426640" cy="382630"/>
          </a:xfrm>
        </p:grpSpPr>
        <p:sp>
          <p:nvSpPr>
            <p:cNvPr id="3" name="Freeform 3"/>
            <p:cNvSpPr/>
            <p:nvPr/>
          </p:nvSpPr>
          <p:spPr>
            <a:xfrm>
              <a:off x="0" y="0"/>
              <a:ext cx="2426640" cy="382630"/>
            </a:xfrm>
            <a:custGeom>
              <a:avLst/>
              <a:gdLst/>
              <a:ahLst/>
              <a:cxnLst/>
              <a:rect l="l" t="t" r="r" b="b"/>
              <a:pathLst>
                <a:path w="2426640" h="382630">
                  <a:moveTo>
                    <a:pt x="41465" y="0"/>
                  </a:moveTo>
                  <a:lnTo>
                    <a:pt x="2385176" y="0"/>
                  </a:lnTo>
                  <a:cubicBezTo>
                    <a:pt x="2408076" y="0"/>
                    <a:pt x="2426640" y="18564"/>
                    <a:pt x="2426640" y="41465"/>
                  </a:cubicBezTo>
                  <a:lnTo>
                    <a:pt x="2426640" y="341165"/>
                  </a:lnTo>
                  <a:cubicBezTo>
                    <a:pt x="2426640" y="352163"/>
                    <a:pt x="2422272" y="362709"/>
                    <a:pt x="2414496" y="370486"/>
                  </a:cubicBezTo>
                  <a:cubicBezTo>
                    <a:pt x="2406720" y="378262"/>
                    <a:pt x="2396173" y="382630"/>
                    <a:pt x="2385176" y="382630"/>
                  </a:cubicBezTo>
                  <a:lnTo>
                    <a:pt x="41465" y="382630"/>
                  </a:lnTo>
                  <a:cubicBezTo>
                    <a:pt x="30468" y="382630"/>
                    <a:pt x="19921" y="378262"/>
                    <a:pt x="12145" y="370486"/>
                  </a:cubicBezTo>
                  <a:cubicBezTo>
                    <a:pt x="4369" y="362709"/>
                    <a:pt x="0" y="352163"/>
                    <a:pt x="0" y="341165"/>
                  </a:cubicBezTo>
                  <a:lnTo>
                    <a:pt x="0" y="41465"/>
                  </a:lnTo>
                  <a:cubicBezTo>
                    <a:pt x="0" y="30468"/>
                    <a:pt x="4369" y="19921"/>
                    <a:pt x="12145" y="12145"/>
                  </a:cubicBezTo>
                  <a:cubicBezTo>
                    <a:pt x="19921" y="4369"/>
                    <a:pt x="30468" y="0"/>
                    <a:pt x="41465" y="0"/>
                  </a:cubicBezTo>
                  <a:close/>
                </a:path>
              </a:pathLst>
            </a:custGeom>
            <a:solidFill>
              <a:srgbClr val="F1F5F8"/>
            </a:solidFill>
            <a:ln w="38100" cap="rnd">
              <a:solidFill>
                <a:srgbClr val="2E2D2D"/>
              </a:solidFill>
              <a:prstDash val="solid"/>
              <a:round/>
            </a:ln>
          </p:spPr>
          <p:txBody>
            <a:bodyPr/>
            <a:lstStyle/>
            <a:p>
              <a:endParaRPr lang="pt-BR"/>
            </a:p>
          </p:txBody>
        </p:sp>
        <p:sp>
          <p:nvSpPr>
            <p:cNvPr id="4" name="TextBox 4"/>
            <p:cNvSpPr txBox="1"/>
            <p:nvPr/>
          </p:nvSpPr>
          <p:spPr>
            <a:xfrm>
              <a:off x="0" y="-38100"/>
              <a:ext cx="2426640" cy="4207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90088" y="1155992"/>
            <a:ext cx="9522246" cy="1501458"/>
            <a:chOff x="0" y="0"/>
            <a:chExt cx="2426640" cy="382630"/>
          </a:xfrm>
        </p:grpSpPr>
        <p:sp>
          <p:nvSpPr>
            <p:cNvPr id="6" name="Freeform 6"/>
            <p:cNvSpPr/>
            <p:nvPr/>
          </p:nvSpPr>
          <p:spPr>
            <a:xfrm>
              <a:off x="0" y="0"/>
              <a:ext cx="2426640" cy="382630"/>
            </a:xfrm>
            <a:custGeom>
              <a:avLst/>
              <a:gdLst/>
              <a:ahLst/>
              <a:cxnLst/>
              <a:rect l="l" t="t" r="r" b="b"/>
              <a:pathLst>
                <a:path w="2426640" h="382630">
                  <a:moveTo>
                    <a:pt x="41465" y="0"/>
                  </a:moveTo>
                  <a:lnTo>
                    <a:pt x="2385176" y="0"/>
                  </a:lnTo>
                  <a:cubicBezTo>
                    <a:pt x="2408076" y="0"/>
                    <a:pt x="2426640" y="18564"/>
                    <a:pt x="2426640" y="41465"/>
                  </a:cubicBezTo>
                  <a:lnTo>
                    <a:pt x="2426640" y="341165"/>
                  </a:lnTo>
                  <a:cubicBezTo>
                    <a:pt x="2426640" y="352163"/>
                    <a:pt x="2422272" y="362709"/>
                    <a:pt x="2414496" y="370486"/>
                  </a:cubicBezTo>
                  <a:cubicBezTo>
                    <a:pt x="2406720" y="378262"/>
                    <a:pt x="2396173" y="382630"/>
                    <a:pt x="2385176" y="382630"/>
                  </a:cubicBezTo>
                  <a:lnTo>
                    <a:pt x="41465" y="382630"/>
                  </a:lnTo>
                  <a:cubicBezTo>
                    <a:pt x="30468" y="382630"/>
                    <a:pt x="19921" y="378262"/>
                    <a:pt x="12145" y="370486"/>
                  </a:cubicBezTo>
                  <a:cubicBezTo>
                    <a:pt x="4369" y="362709"/>
                    <a:pt x="0" y="352163"/>
                    <a:pt x="0" y="341165"/>
                  </a:cubicBezTo>
                  <a:lnTo>
                    <a:pt x="0" y="41465"/>
                  </a:lnTo>
                  <a:cubicBezTo>
                    <a:pt x="0" y="30468"/>
                    <a:pt x="4369" y="19921"/>
                    <a:pt x="12145" y="12145"/>
                  </a:cubicBezTo>
                  <a:cubicBezTo>
                    <a:pt x="19921" y="4369"/>
                    <a:pt x="30468" y="0"/>
                    <a:pt x="41465"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2426640" cy="4207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357638" y="7543800"/>
            <a:ext cx="1940028" cy="1714500"/>
          </a:xfrm>
          <a:custGeom>
            <a:avLst/>
            <a:gdLst/>
            <a:ahLst/>
            <a:cxnLst/>
            <a:rect l="l" t="t" r="r" b="b"/>
            <a:pathLst>
              <a:path w="1940028" h="1714500">
                <a:moveTo>
                  <a:pt x="0" y="0"/>
                </a:moveTo>
                <a:lnTo>
                  <a:pt x="1940028" y="0"/>
                </a:lnTo>
                <a:lnTo>
                  <a:pt x="1940028" y="1714500"/>
                </a:lnTo>
                <a:lnTo>
                  <a:pt x="0" y="1714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Freeform 9"/>
          <p:cNvSpPr/>
          <p:nvPr/>
        </p:nvSpPr>
        <p:spPr>
          <a:xfrm>
            <a:off x="11634944" y="7543800"/>
            <a:ext cx="3103167" cy="1714500"/>
          </a:xfrm>
          <a:custGeom>
            <a:avLst/>
            <a:gdLst/>
            <a:ahLst/>
            <a:cxnLst/>
            <a:rect l="l" t="t" r="r" b="b"/>
            <a:pathLst>
              <a:path w="3103167" h="1714500">
                <a:moveTo>
                  <a:pt x="0" y="0"/>
                </a:moveTo>
                <a:lnTo>
                  <a:pt x="3103167" y="0"/>
                </a:lnTo>
                <a:lnTo>
                  <a:pt x="3103167" y="1714500"/>
                </a:lnTo>
                <a:lnTo>
                  <a:pt x="0" y="1714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0" name="Freeform 10"/>
          <p:cNvSpPr/>
          <p:nvPr/>
        </p:nvSpPr>
        <p:spPr>
          <a:xfrm>
            <a:off x="1024743" y="7543800"/>
            <a:ext cx="2507495" cy="1714500"/>
          </a:xfrm>
          <a:custGeom>
            <a:avLst/>
            <a:gdLst/>
            <a:ahLst/>
            <a:cxnLst/>
            <a:rect l="l" t="t" r="r" b="b"/>
            <a:pathLst>
              <a:path w="2507495" h="1714500">
                <a:moveTo>
                  <a:pt x="0" y="0"/>
                </a:moveTo>
                <a:lnTo>
                  <a:pt x="2507496" y="0"/>
                </a:lnTo>
                <a:lnTo>
                  <a:pt x="2507496" y="1714500"/>
                </a:lnTo>
                <a:lnTo>
                  <a:pt x="0" y="1714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1" name="Freeform 11"/>
          <p:cNvSpPr/>
          <p:nvPr/>
        </p:nvSpPr>
        <p:spPr>
          <a:xfrm>
            <a:off x="8632064" y="7543800"/>
            <a:ext cx="2668482" cy="1714500"/>
          </a:xfrm>
          <a:custGeom>
            <a:avLst/>
            <a:gdLst/>
            <a:ahLst/>
            <a:cxnLst/>
            <a:rect l="l" t="t" r="r" b="b"/>
            <a:pathLst>
              <a:path w="2668482" h="1714500">
                <a:moveTo>
                  <a:pt x="0" y="0"/>
                </a:moveTo>
                <a:lnTo>
                  <a:pt x="2668482" y="0"/>
                </a:lnTo>
                <a:lnTo>
                  <a:pt x="2668482" y="1714500"/>
                </a:lnTo>
                <a:lnTo>
                  <a:pt x="0" y="17145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2" name="Freeform 12"/>
          <p:cNvSpPr/>
          <p:nvPr/>
        </p:nvSpPr>
        <p:spPr>
          <a:xfrm>
            <a:off x="3866636" y="7543800"/>
            <a:ext cx="2156604" cy="1714500"/>
          </a:xfrm>
          <a:custGeom>
            <a:avLst/>
            <a:gdLst/>
            <a:ahLst/>
            <a:cxnLst/>
            <a:rect l="l" t="t" r="r" b="b"/>
            <a:pathLst>
              <a:path w="2156604" h="1714500">
                <a:moveTo>
                  <a:pt x="0" y="0"/>
                </a:moveTo>
                <a:lnTo>
                  <a:pt x="2156604" y="0"/>
                </a:lnTo>
                <a:lnTo>
                  <a:pt x="2156604" y="1714500"/>
                </a:lnTo>
                <a:lnTo>
                  <a:pt x="0" y="1714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13" name="Freeform 13"/>
          <p:cNvSpPr/>
          <p:nvPr/>
        </p:nvSpPr>
        <p:spPr>
          <a:xfrm>
            <a:off x="15072509" y="7543800"/>
            <a:ext cx="2139782" cy="1714500"/>
          </a:xfrm>
          <a:custGeom>
            <a:avLst/>
            <a:gdLst/>
            <a:ahLst/>
            <a:cxnLst/>
            <a:rect l="l" t="t" r="r" b="b"/>
            <a:pathLst>
              <a:path w="2139782" h="1714500">
                <a:moveTo>
                  <a:pt x="0" y="0"/>
                </a:moveTo>
                <a:lnTo>
                  <a:pt x="2139781" y="0"/>
                </a:lnTo>
                <a:lnTo>
                  <a:pt x="2139781" y="1714500"/>
                </a:lnTo>
                <a:lnTo>
                  <a:pt x="0" y="17145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sp>
        <p:nvSpPr>
          <p:cNvPr id="14" name="Freeform 14"/>
          <p:cNvSpPr/>
          <p:nvPr/>
        </p:nvSpPr>
        <p:spPr>
          <a:xfrm>
            <a:off x="3897443" y="5322087"/>
            <a:ext cx="2293645" cy="1714500"/>
          </a:xfrm>
          <a:custGeom>
            <a:avLst/>
            <a:gdLst/>
            <a:ahLst/>
            <a:cxnLst/>
            <a:rect l="l" t="t" r="r" b="b"/>
            <a:pathLst>
              <a:path w="2293645" h="1714500">
                <a:moveTo>
                  <a:pt x="0" y="0"/>
                </a:moveTo>
                <a:lnTo>
                  <a:pt x="2293645" y="0"/>
                </a:lnTo>
                <a:lnTo>
                  <a:pt x="2293645" y="1714500"/>
                </a:lnTo>
                <a:lnTo>
                  <a:pt x="0" y="17145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15" name="Freeform 15"/>
          <p:cNvSpPr/>
          <p:nvPr/>
        </p:nvSpPr>
        <p:spPr>
          <a:xfrm>
            <a:off x="9889477" y="5322087"/>
            <a:ext cx="2002336" cy="1714500"/>
          </a:xfrm>
          <a:custGeom>
            <a:avLst/>
            <a:gdLst/>
            <a:ahLst/>
            <a:cxnLst/>
            <a:rect l="l" t="t" r="r" b="b"/>
            <a:pathLst>
              <a:path w="2002336" h="1714500">
                <a:moveTo>
                  <a:pt x="0" y="0"/>
                </a:moveTo>
                <a:lnTo>
                  <a:pt x="2002336" y="0"/>
                </a:lnTo>
                <a:lnTo>
                  <a:pt x="2002336" y="1714500"/>
                </a:lnTo>
                <a:lnTo>
                  <a:pt x="0" y="17145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a:p>
        </p:txBody>
      </p:sp>
      <p:sp>
        <p:nvSpPr>
          <p:cNvPr id="16" name="Freeform 16"/>
          <p:cNvSpPr/>
          <p:nvPr/>
        </p:nvSpPr>
        <p:spPr>
          <a:xfrm>
            <a:off x="6970392" y="5322087"/>
            <a:ext cx="2139782" cy="1714500"/>
          </a:xfrm>
          <a:custGeom>
            <a:avLst/>
            <a:gdLst/>
            <a:ahLst/>
            <a:cxnLst/>
            <a:rect l="l" t="t" r="r" b="b"/>
            <a:pathLst>
              <a:path w="2139782" h="1714500">
                <a:moveTo>
                  <a:pt x="0" y="0"/>
                </a:moveTo>
                <a:lnTo>
                  <a:pt x="2139781" y="0"/>
                </a:lnTo>
                <a:lnTo>
                  <a:pt x="2139781" y="1714500"/>
                </a:lnTo>
                <a:lnTo>
                  <a:pt x="0" y="17145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BR"/>
          </a:p>
        </p:txBody>
      </p:sp>
      <p:sp>
        <p:nvSpPr>
          <p:cNvPr id="17" name="Freeform 17"/>
          <p:cNvSpPr/>
          <p:nvPr/>
        </p:nvSpPr>
        <p:spPr>
          <a:xfrm>
            <a:off x="12671117" y="5322087"/>
            <a:ext cx="1843548" cy="1714500"/>
          </a:xfrm>
          <a:custGeom>
            <a:avLst/>
            <a:gdLst/>
            <a:ahLst/>
            <a:cxnLst/>
            <a:rect l="l" t="t" r="r" b="b"/>
            <a:pathLst>
              <a:path w="1843548" h="1714500">
                <a:moveTo>
                  <a:pt x="0" y="0"/>
                </a:moveTo>
                <a:lnTo>
                  <a:pt x="1843548" y="0"/>
                </a:lnTo>
                <a:lnTo>
                  <a:pt x="1843548" y="1714500"/>
                </a:lnTo>
                <a:lnTo>
                  <a:pt x="0" y="17145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BR"/>
          </a:p>
        </p:txBody>
      </p:sp>
      <p:sp>
        <p:nvSpPr>
          <p:cNvPr id="18" name="Freeform 18"/>
          <p:cNvSpPr/>
          <p:nvPr/>
        </p:nvSpPr>
        <p:spPr>
          <a:xfrm>
            <a:off x="981690" y="5322087"/>
            <a:ext cx="2136449" cy="1714500"/>
          </a:xfrm>
          <a:custGeom>
            <a:avLst/>
            <a:gdLst/>
            <a:ahLst/>
            <a:cxnLst/>
            <a:rect l="l" t="t" r="r" b="b"/>
            <a:pathLst>
              <a:path w="2136449" h="1714500">
                <a:moveTo>
                  <a:pt x="0" y="0"/>
                </a:moveTo>
                <a:lnTo>
                  <a:pt x="2136449" y="0"/>
                </a:lnTo>
                <a:lnTo>
                  <a:pt x="2136449" y="1714500"/>
                </a:lnTo>
                <a:lnTo>
                  <a:pt x="0" y="171450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pt-BR"/>
          </a:p>
        </p:txBody>
      </p:sp>
      <p:sp>
        <p:nvSpPr>
          <p:cNvPr id="19" name="Freeform 19"/>
          <p:cNvSpPr/>
          <p:nvPr/>
        </p:nvSpPr>
        <p:spPr>
          <a:xfrm>
            <a:off x="15293969" y="5322087"/>
            <a:ext cx="1918322" cy="1714500"/>
          </a:xfrm>
          <a:custGeom>
            <a:avLst/>
            <a:gdLst/>
            <a:ahLst/>
            <a:cxnLst/>
            <a:rect l="l" t="t" r="r" b="b"/>
            <a:pathLst>
              <a:path w="1918322" h="1714500">
                <a:moveTo>
                  <a:pt x="0" y="0"/>
                </a:moveTo>
                <a:lnTo>
                  <a:pt x="1918321" y="0"/>
                </a:lnTo>
                <a:lnTo>
                  <a:pt x="1918321" y="1714500"/>
                </a:lnTo>
                <a:lnTo>
                  <a:pt x="0" y="17145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pt-BR"/>
          </a:p>
        </p:txBody>
      </p:sp>
      <p:sp>
        <p:nvSpPr>
          <p:cNvPr id="20" name="Freeform 20"/>
          <p:cNvSpPr/>
          <p:nvPr/>
        </p:nvSpPr>
        <p:spPr>
          <a:xfrm>
            <a:off x="1044017" y="3131337"/>
            <a:ext cx="2081335" cy="1714500"/>
          </a:xfrm>
          <a:custGeom>
            <a:avLst/>
            <a:gdLst/>
            <a:ahLst/>
            <a:cxnLst/>
            <a:rect l="l" t="t" r="r" b="b"/>
            <a:pathLst>
              <a:path w="2081335" h="1714500">
                <a:moveTo>
                  <a:pt x="0" y="0"/>
                </a:moveTo>
                <a:lnTo>
                  <a:pt x="2081336" y="0"/>
                </a:lnTo>
                <a:lnTo>
                  <a:pt x="2081336" y="1714500"/>
                </a:lnTo>
                <a:lnTo>
                  <a:pt x="0" y="171450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pt-BR"/>
          </a:p>
        </p:txBody>
      </p:sp>
      <p:sp>
        <p:nvSpPr>
          <p:cNvPr id="21" name="Freeform 21"/>
          <p:cNvSpPr/>
          <p:nvPr/>
        </p:nvSpPr>
        <p:spPr>
          <a:xfrm>
            <a:off x="12186447" y="3131337"/>
            <a:ext cx="1942776" cy="1714500"/>
          </a:xfrm>
          <a:custGeom>
            <a:avLst/>
            <a:gdLst/>
            <a:ahLst/>
            <a:cxnLst/>
            <a:rect l="l" t="t" r="r" b="b"/>
            <a:pathLst>
              <a:path w="1942776" h="1714500">
                <a:moveTo>
                  <a:pt x="0" y="0"/>
                </a:moveTo>
                <a:lnTo>
                  <a:pt x="1942776" y="0"/>
                </a:lnTo>
                <a:lnTo>
                  <a:pt x="1942776" y="1714500"/>
                </a:lnTo>
                <a:lnTo>
                  <a:pt x="0" y="171450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pt-BR"/>
          </a:p>
        </p:txBody>
      </p:sp>
      <p:sp>
        <p:nvSpPr>
          <p:cNvPr id="22" name="Freeform 22"/>
          <p:cNvSpPr/>
          <p:nvPr/>
        </p:nvSpPr>
        <p:spPr>
          <a:xfrm>
            <a:off x="9566123" y="3131337"/>
            <a:ext cx="2002336" cy="1714500"/>
          </a:xfrm>
          <a:custGeom>
            <a:avLst/>
            <a:gdLst/>
            <a:ahLst/>
            <a:cxnLst/>
            <a:rect l="l" t="t" r="r" b="b"/>
            <a:pathLst>
              <a:path w="2002336" h="1714500">
                <a:moveTo>
                  <a:pt x="0" y="0"/>
                </a:moveTo>
                <a:lnTo>
                  <a:pt x="2002336" y="0"/>
                </a:lnTo>
                <a:lnTo>
                  <a:pt x="2002336" y="1714500"/>
                </a:lnTo>
                <a:lnTo>
                  <a:pt x="0" y="1714500"/>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pt-BR"/>
          </a:p>
        </p:txBody>
      </p:sp>
      <p:sp>
        <p:nvSpPr>
          <p:cNvPr id="23" name="Freeform 23"/>
          <p:cNvSpPr/>
          <p:nvPr/>
        </p:nvSpPr>
        <p:spPr>
          <a:xfrm>
            <a:off x="3743341" y="3131337"/>
            <a:ext cx="2668482" cy="1714500"/>
          </a:xfrm>
          <a:custGeom>
            <a:avLst/>
            <a:gdLst/>
            <a:ahLst/>
            <a:cxnLst/>
            <a:rect l="l" t="t" r="r" b="b"/>
            <a:pathLst>
              <a:path w="2668482" h="1714500">
                <a:moveTo>
                  <a:pt x="0" y="0"/>
                </a:moveTo>
                <a:lnTo>
                  <a:pt x="2668483" y="0"/>
                </a:lnTo>
                <a:lnTo>
                  <a:pt x="2668483" y="1714500"/>
                </a:lnTo>
                <a:lnTo>
                  <a:pt x="0" y="171450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pt-BR"/>
          </a:p>
        </p:txBody>
      </p:sp>
      <p:sp>
        <p:nvSpPr>
          <p:cNvPr id="24" name="Freeform 24"/>
          <p:cNvSpPr/>
          <p:nvPr/>
        </p:nvSpPr>
        <p:spPr>
          <a:xfrm>
            <a:off x="7029812" y="3131337"/>
            <a:ext cx="1918322" cy="1714500"/>
          </a:xfrm>
          <a:custGeom>
            <a:avLst/>
            <a:gdLst/>
            <a:ahLst/>
            <a:cxnLst/>
            <a:rect l="l" t="t" r="r" b="b"/>
            <a:pathLst>
              <a:path w="1918322" h="1714500">
                <a:moveTo>
                  <a:pt x="0" y="0"/>
                </a:moveTo>
                <a:lnTo>
                  <a:pt x="1918322" y="0"/>
                </a:lnTo>
                <a:lnTo>
                  <a:pt x="1918322" y="1714500"/>
                </a:lnTo>
                <a:lnTo>
                  <a:pt x="0" y="171450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pt-BR"/>
          </a:p>
        </p:txBody>
      </p:sp>
      <p:sp>
        <p:nvSpPr>
          <p:cNvPr id="25" name="Freeform 25"/>
          <p:cNvSpPr/>
          <p:nvPr/>
        </p:nvSpPr>
        <p:spPr>
          <a:xfrm>
            <a:off x="14747212" y="3131337"/>
            <a:ext cx="2512088" cy="1714500"/>
          </a:xfrm>
          <a:custGeom>
            <a:avLst/>
            <a:gdLst/>
            <a:ahLst/>
            <a:cxnLst/>
            <a:rect l="l" t="t" r="r" b="b"/>
            <a:pathLst>
              <a:path w="2512088" h="1714500">
                <a:moveTo>
                  <a:pt x="0" y="0"/>
                </a:moveTo>
                <a:lnTo>
                  <a:pt x="2512088" y="0"/>
                </a:lnTo>
                <a:lnTo>
                  <a:pt x="2512088" y="1714500"/>
                </a:lnTo>
                <a:lnTo>
                  <a:pt x="0" y="1714500"/>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pt-BR"/>
          </a:p>
        </p:txBody>
      </p:sp>
      <p:sp>
        <p:nvSpPr>
          <p:cNvPr id="26" name="TextBox 26"/>
          <p:cNvSpPr txBox="1"/>
          <p:nvPr/>
        </p:nvSpPr>
        <p:spPr>
          <a:xfrm>
            <a:off x="7859563" y="1439996"/>
            <a:ext cx="8470758" cy="923925"/>
          </a:xfrm>
          <a:prstGeom prst="rect">
            <a:avLst/>
          </a:prstGeom>
        </p:spPr>
        <p:txBody>
          <a:bodyPr lIns="0" tIns="0" rIns="0" bIns="0" rtlCol="0" anchor="t">
            <a:spAutoFit/>
          </a:bodyPr>
          <a:lstStyle/>
          <a:p>
            <a:pPr algn="l">
              <a:lnSpc>
                <a:spcPts val="3600"/>
              </a:lnSpc>
            </a:pPr>
            <a:r>
              <a:rPr lang="en-US" sz="3000" spc="-120">
                <a:solidFill>
                  <a:srgbClr val="2E2D2D"/>
                </a:solidFill>
                <a:latin typeface="Glacial Indifference"/>
                <a:ea typeface="Glacial Indifference"/>
                <a:cs typeface="Glacial Indifference"/>
                <a:sym typeface="Glacial Indifference"/>
              </a:rPr>
              <a:t>Use this element set in your presentation. </a:t>
            </a:r>
          </a:p>
          <a:p>
            <a:pPr algn="l">
              <a:lnSpc>
                <a:spcPts val="3600"/>
              </a:lnSpc>
              <a:spcBef>
                <a:spcPct val="0"/>
              </a:spcBef>
            </a:pPr>
            <a:r>
              <a:rPr lang="en-US" sz="3000" spc="-120">
                <a:solidFill>
                  <a:srgbClr val="2E2D2D"/>
                </a:solidFill>
                <a:latin typeface="Glacial Indifference"/>
                <a:ea typeface="Glacial Indifference"/>
                <a:cs typeface="Glacial Indifference"/>
                <a:sym typeface="Glacial Indifference"/>
              </a:rPr>
              <a:t>Don't forget to delete this page before presenting. </a:t>
            </a:r>
          </a:p>
        </p:txBody>
      </p:sp>
      <p:sp>
        <p:nvSpPr>
          <p:cNvPr id="27" name="TextBox 27"/>
          <p:cNvSpPr txBox="1"/>
          <p:nvPr/>
        </p:nvSpPr>
        <p:spPr>
          <a:xfrm>
            <a:off x="1414752" y="819150"/>
            <a:ext cx="5697549" cy="1838300"/>
          </a:xfrm>
          <a:prstGeom prst="rect">
            <a:avLst/>
          </a:prstGeom>
        </p:spPr>
        <p:txBody>
          <a:bodyPr lIns="0" tIns="0" rIns="0" bIns="0" rtlCol="0" anchor="t">
            <a:spAutoFit/>
          </a:bodyPr>
          <a:lstStyle/>
          <a:p>
            <a:pPr algn="l">
              <a:lnSpc>
                <a:spcPts val="15037"/>
              </a:lnSpc>
            </a:pPr>
            <a:r>
              <a:rPr lang="en-US" sz="10741">
                <a:solidFill>
                  <a:srgbClr val="F4F4F4"/>
                </a:solidFill>
                <a:latin typeface="Squada One"/>
                <a:ea typeface="Squada One"/>
                <a:cs typeface="Squada One"/>
                <a:sym typeface="Squada One"/>
              </a:rPr>
              <a:t>Resources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E296-9907-2698-4DC1-C56038409C6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1145BAB-E63F-BA22-4F22-2B2DC85A8734}"/>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545394CC-7087-98C3-1666-CF9386B45C03}"/>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0507A2F7-0C30-E1D9-F9DA-4DE9EBFBC852}"/>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B69E1D0D-FAC8-F0D7-6CD0-8CB15DB7BD6A}"/>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B1FB2DF8-C76E-5B2C-C6C8-3BD41B24FD25}"/>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5F02C31B-A8AB-1AA2-8CA8-3F26639CDA2D}"/>
              </a:ext>
            </a:extLst>
          </p:cNvPr>
          <p:cNvSpPr txBox="1"/>
          <p:nvPr/>
        </p:nvSpPr>
        <p:spPr>
          <a:xfrm>
            <a:off x="7086600" y="1181100"/>
            <a:ext cx="10058400" cy="7786747"/>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O Processamento de Linguagem Natural é uma área interdisciplinar que integra conhecimentos da Linguística, da Ciência da Computação e da Inteligência Artificial, com a finalidade de tornar as máquinas capazes de interpretar, compreender e até mesmo produzir a linguagem humana. </a:t>
            </a:r>
          </a:p>
        </p:txBody>
      </p:sp>
    </p:spTree>
    <p:extLst>
      <p:ext uri="{BB962C8B-B14F-4D97-AF65-F5344CB8AC3E}">
        <p14:creationId xmlns:p14="http://schemas.microsoft.com/office/powerpoint/2010/main" val="9368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719AD-8A0B-D19B-CCF1-4F8C1CFD57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93E1EB3-914B-E9A7-BC06-2C82CAC49F84}"/>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BF6E5ECC-EAED-E4A2-5EAF-C9292781DA42}"/>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3EB2B225-1919-A0D9-B5E7-F56620E160BF}"/>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0C546C2F-719A-3C6E-D2FA-532B69BDE8C7}"/>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9A340C46-6BF7-54F9-0FE9-CC87CE9A39DE}"/>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8E3BA872-E6A6-8E5F-F9B4-ECAEB7922AFB}"/>
              </a:ext>
            </a:extLst>
          </p:cNvPr>
          <p:cNvSpPr txBox="1"/>
          <p:nvPr/>
        </p:nvSpPr>
        <p:spPr>
          <a:xfrm>
            <a:off x="7086600" y="2353183"/>
            <a:ext cx="9906000" cy="6247864"/>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Essa área abrange a análise de textos com o intuito de identificar contextos, sentimentos, intenções e significados implícitos, utilizando algoritmos que buscam simular a forma como os seres humanos percebem e interpretam o conteúdo textual.</a:t>
            </a:r>
          </a:p>
        </p:txBody>
      </p:sp>
    </p:spTree>
    <p:extLst>
      <p:ext uri="{BB962C8B-B14F-4D97-AF65-F5344CB8AC3E}">
        <p14:creationId xmlns:p14="http://schemas.microsoft.com/office/powerpoint/2010/main" val="400647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3F0DB-F02C-01DE-5D84-C6C6499D4C2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A313A41-C50F-80F2-E265-0CCE5D38061B}"/>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9CD2D1FB-7226-CFA2-3062-F73EB7F865AC}"/>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78BE5D29-ACF0-B9F6-6C7E-2D7F9672967D}"/>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F1BAE9E4-9F4B-6AE8-B480-C6E88AA16ED0}"/>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AA7CFEF3-4C09-BF6D-A631-F2DBD292E18F}"/>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5BFB1B10-8B03-D0B3-1932-A94F19582211}"/>
              </a:ext>
            </a:extLst>
          </p:cNvPr>
          <p:cNvSpPr txBox="1"/>
          <p:nvPr/>
        </p:nvSpPr>
        <p:spPr>
          <a:xfrm>
            <a:off x="6934200" y="2038281"/>
            <a:ext cx="10210800" cy="6247864"/>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O PLN converte linguagem em dados quantitativos, permitindo análises e previsões automatizadas. Suas 4 abordagens (simbólica, estatística, conexionista e híbrida) se complementam em aplicações como </a:t>
            </a:r>
            <a:r>
              <a:rPr lang="pt-BR" sz="5000" b="1" dirty="0">
                <a:solidFill>
                  <a:srgbClr val="2E2D2D"/>
                </a:solidFill>
                <a:latin typeface="Glacial Indifference"/>
                <a:ea typeface="Glacial Indifference"/>
                <a:cs typeface="Glacial Indifference"/>
                <a:sym typeface="Glacial Indifference"/>
              </a:rPr>
              <a:t>assistentes virtuais, chatbots e análise de sentimentos</a:t>
            </a:r>
            <a:r>
              <a:rPr lang="pt-BR" sz="5000" dirty="0">
                <a:solidFill>
                  <a:srgbClr val="2E2D2D"/>
                </a:solidFill>
                <a:latin typeface="Glacial Indifference"/>
                <a:ea typeface="Glacial Indifference"/>
                <a:cs typeface="Glacial Indifference"/>
                <a:sym typeface="Glacial Indifference"/>
              </a:rPr>
              <a:t>.</a:t>
            </a:r>
          </a:p>
        </p:txBody>
      </p:sp>
    </p:spTree>
    <p:extLst>
      <p:ext uri="{BB962C8B-B14F-4D97-AF65-F5344CB8AC3E}">
        <p14:creationId xmlns:p14="http://schemas.microsoft.com/office/powerpoint/2010/main" val="2780060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a:extLst>
            <a:ext uri="{FF2B5EF4-FFF2-40B4-BE49-F238E27FC236}">
              <a16:creationId xmlns:a16="http://schemas.microsoft.com/office/drawing/2014/main" id="{31CD2296-9FC3-F9FF-5293-22A14C71AF96}"/>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0C0E50BC-1184-B343-AED5-CC2A2FBD5D2D}"/>
              </a:ext>
            </a:extLst>
          </p:cNvPr>
          <p:cNvGrpSpPr/>
          <p:nvPr/>
        </p:nvGrpSpPr>
        <p:grpSpPr>
          <a:xfrm>
            <a:off x="752467" y="3684083"/>
            <a:ext cx="16925933" cy="3593017"/>
            <a:chOff x="0" y="0"/>
            <a:chExt cx="2133359" cy="849023"/>
          </a:xfrm>
        </p:grpSpPr>
        <p:sp>
          <p:nvSpPr>
            <p:cNvPr id="5" name="Freeform 5">
              <a:extLst>
                <a:ext uri="{FF2B5EF4-FFF2-40B4-BE49-F238E27FC236}">
                  <a16:creationId xmlns:a16="http://schemas.microsoft.com/office/drawing/2014/main" id="{F9262346-6763-791F-B007-7B8FCF5ED6C6}"/>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2E2D2D"/>
            </a:solidFill>
            <a:ln w="38100" cap="rnd">
              <a:solidFill>
                <a:srgbClr val="2E2D2D"/>
              </a:solidFill>
              <a:prstDash val="solid"/>
              <a:round/>
            </a:ln>
          </p:spPr>
          <p:txBody>
            <a:bodyPr/>
            <a:lstStyle/>
            <a:p>
              <a:endParaRPr lang="pt-BR"/>
            </a:p>
          </p:txBody>
        </p:sp>
        <p:sp>
          <p:nvSpPr>
            <p:cNvPr id="6" name="TextBox 6">
              <a:extLst>
                <a:ext uri="{FF2B5EF4-FFF2-40B4-BE49-F238E27FC236}">
                  <a16:creationId xmlns:a16="http://schemas.microsoft.com/office/drawing/2014/main" id="{192EA274-4FC7-47E6-8C49-D898CEA82758}"/>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2568EA15-99E5-1C63-9F71-43899D4A7A70}"/>
              </a:ext>
            </a:extLst>
          </p:cNvPr>
          <p:cNvGrpSpPr/>
          <p:nvPr/>
        </p:nvGrpSpPr>
        <p:grpSpPr>
          <a:xfrm>
            <a:off x="609600" y="3531683"/>
            <a:ext cx="16925933" cy="3593017"/>
            <a:chOff x="0" y="0"/>
            <a:chExt cx="2133359" cy="849023"/>
          </a:xfrm>
        </p:grpSpPr>
        <p:sp>
          <p:nvSpPr>
            <p:cNvPr id="8" name="Freeform 8">
              <a:extLst>
                <a:ext uri="{FF2B5EF4-FFF2-40B4-BE49-F238E27FC236}">
                  <a16:creationId xmlns:a16="http://schemas.microsoft.com/office/drawing/2014/main" id="{12718CA0-CF18-EB85-2F08-BE384E63B74A}"/>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9" name="TextBox 9">
              <a:extLst>
                <a:ext uri="{FF2B5EF4-FFF2-40B4-BE49-F238E27FC236}">
                  <a16:creationId xmlns:a16="http://schemas.microsoft.com/office/drawing/2014/main" id="{06D09831-E6DA-7FD9-7E08-FD824FDBF1BC}"/>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3" name="TextBox 3">
            <a:extLst>
              <a:ext uri="{FF2B5EF4-FFF2-40B4-BE49-F238E27FC236}">
                <a16:creationId xmlns:a16="http://schemas.microsoft.com/office/drawing/2014/main" id="{9044633C-69B4-41FC-0BD0-980B3B9EB6E6}"/>
              </a:ext>
            </a:extLst>
          </p:cNvPr>
          <p:cNvSpPr txBox="1"/>
          <p:nvPr/>
        </p:nvSpPr>
        <p:spPr>
          <a:xfrm>
            <a:off x="752467" y="4102666"/>
            <a:ext cx="16900158" cy="1644168"/>
          </a:xfrm>
          <a:prstGeom prst="rect">
            <a:avLst/>
          </a:prstGeom>
        </p:spPr>
        <p:txBody>
          <a:bodyPr wrap="square" lIns="0" tIns="0" rIns="0" bIns="0" rtlCol="0" anchor="t">
            <a:spAutoFit/>
          </a:bodyPr>
          <a:lstStyle/>
          <a:p>
            <a:pPr algn="ctr">
              <a:lnSpc>
                <a:spcPts val="13999"/>
              </a:lnSpc>
            </a:pPr>
            <a:r>
              <a:rPr lang="en-US" sz="10000" dirty="0">
                <a:solidFill>
                  <a:srgbClr val="2E2D2D"/>
                </a:solidFill>
                <a:latin typeface="Squada One"/>
                <a:ea typeface="Squada One"/>
                <a:cs typeface="Squada One"/>
                <a:sym typeface="Squada One"/>
              </a:rPr>
              <a:t>HISTÓRICO DO PLN</a:t>
            </a:r>
          </a:p>
        </p:txBody>
      </p:sp>
    </p:spTree>
    <p:extLst>
      <p:ext uri="{BB962C8B-B14F-4D97-AF65-F5344CB8AC3E}">
        <p14:creationId xmlns:p14="http://schemas.microsoft.com/office/powerpoint/2010/main" val="866931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A7B34-A448-150B-D9EB-DB188C310EF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F1FBAC-2D14-3B9F-52A8-0FB9E9398450}"/>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2B2CFEFA-92D5-77ED-8678-2B31578185D2}"/>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CA1B18A3-A4C2-F572-0FF5-D5F60CD323EB}"/>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6589D8A0-190B-D230-2C8C-F44535E4C0B6}"/>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0D440E9F-5420-9568-8927-A62DE4C8CED0}"/>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EDE35450-D302-EE9C-FB9F-5040389A804A}"/>
              </a:ext>
            </a:extLst>
          </p:cNvPr>
          <p:cNvSpPr txBox="1"/>
          <p:nvPr/>
        </p:nvSpPr>
        <p:spPr>
          <a:xfrm>
            <a:off x="12933783" y="16131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8C82BC5B-6812-090D-AF63-0083661B8C53}"/>
              </a:ext>
            </a:extLst>
          </p:cNvPr>
          <p:cNvGrpSpPr/>
          <p:nvPr/>
        </p:nvGrpSpPr>
        <p:grpSpPr>
          <a:xfrm>
            <a:off x="8001000" y="1272472"/>
            <a:ext cx="8351250" cy="3413828"/>
            <a:chOff x="0" y="0"/>
            <a:chExt cx="1695822" cy="255005"/>
          </a:xfrm>
        </p:grpSpPr>
        <p:sp>
          <p:nvSpPr>
            <p:cNvPr id="52" name="Freeform 6">
              <a:extLst>
                <a:ext uri="{FF2B5EF4-FFF2-40B4-BE49-F238E27FC236}">
                  <a16:creationId xmlns:a16="http://schemas.microsoft.com/office/drawing/2014/main" id="{65840E1F-BA24-5122-6C38-7CA797593FE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CDAB8ECD-82BC-1716-9212-04227DA40DFB}"/>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6363300C-5152-17B7-BFD7-78FDD74AA6D1}"/>
              </a:ext>
            </a:extLst>
          </p:cNvPr>
          <p:cNvGrpSpPr/>
          <p:nvPr/>
        </p:nvGrpSpPr>
        <p:grpSpPr>
          <a:xfrm>
            <a:off x="7848600" y="1120072"/>
            <a:ext cx="8351250" cy="3413828"/>
            <a:chOff x="0" y="0"/>
            <a:chExt cx="1695822" cy="255005"/>
          </a:xfrm>
        </p:grpSpPr>
        <p:sp>
          <p:nvSpPr>
            <p:cNvPr id="55" name="Freeform 21">
              <a:extLst>
                <a:ext uri="{FF2B5EF4-FFF2-40B4-BE49-F238E27FC236}">
                  <a16:creationId xmlns:a16="http://schemas.microsoft.com/office/drawing/2014/main" id="{768845B5-1C90-0778-3992-E0D13DEBE8EE}"/>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CD5A9B17-F2E2-BA1A-8815-3392736476DE}"/>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304EB1D3-B319-986E-F9FA-A2BE5C0C940A}"/>
              </a:ext>
            </a:extLst>
          </p:cNvPr>
          <p:cNvSpPr txBox="1"/>
          <p:nvPr/>
        </p:nvSpPr>
        <p:spPr>
          <a:xfrm>
            <a:off x="8229600" y="1452696"/>
            <a:ext cx="7543800" cy="265457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1950 – </a:t>
            </a:r>
            <a:r>
              <a:rPr lang="en-US" sz="3000" b="1" dirty="0" err="1">
                <a:solidFill>
                  <a:srgbClr val="000000"/>
                </a:solidFill>
                <a:latin typeface="Glacial Indifference Bold" panose="020B0604020202020204" charset="0"/>
                <a:ea typeface="Glacial Indifference"/>
                <a:cs typeface="Glacial Indifference"/>
                <a:sym typeface="Glacial Indifference"/>
              </a:rPr>
              <a:t>Início</a:t>
            </a:r>
            <a:r>
              <a:rPr lang="en-US" sz="3000" b="1" dirty="0">
                <a:solidFill>
                  <a:srgbClr val="000000"/>
                </a:solidFill>
                <a:latin typeface="Glacial Indifference Bold" panose="020B0604020202020204" charset="0"/>
                <a:ea typeface="Glacial Indifference"/>
                <a:cs typeface="Glacial Indifference"/>
                <a:sym typeface="Glacial Indifference"/>
              </a:rPr>
              <a:t> e </a:t>
            </a:r>
            <a:r>
              <a:rPr lang="en-US" sz="3000" b="1" dirty="0" err="1">
                <a:solidFill>
                  <a:srgbClr val="000000"/>
                </a:solidFill>
                <a:latin typeface="Glacial Indifference Bold" panose="020B0604020202020204" charset="0"/>
                <a:ea typeface="Glacial Indifference"/>
                <a:cs typeface="Glacial Indifference"/>
                <a:sym typeface="Glacial Indifference"/>
              </a:rPr>
              <a:t>Conceituação</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en-US" sz="3000" b="1" dirty="0" err="1">
                <a:solidFill>
                  <a:srgbClr val="000000"/>
                </a:solidFill>
                <a:latin typeface="Glacial Indifference"/>
                <a:ea typeface="Glacial Indifference"/>
                <a:cs typeface="Glacial Indifference"/>
                <a:sym typeface="Glacial Indifference"/>
              </a:rPr>
              <a:t>Tradução</a:t>
            </a:r>
            <a:r>
              <a:rPr lang="en-US" sz="3000" b="1" dirty="0">
                <a:solidFill>
                  <a:srgbClr val="000000"/>
                </a:solidFill>
                <a:latin typeface="Glacial Indifference"/>
                <a:ea typeface="Glacial Indifference"/>
                <a:cs typeface="Glacial Indifference"/>
                <a:sym typeface="Glacial Indifference"/>
              </a:rPr>
              <a:t> </a:t>
            </a:r>
            <a:r>
              <a:rPr lang="en-US" sz="3000" b="1" dirty="0" err="1">
                <a:solidFill>
                  <a:srgbClr val="000000"/>
                </a:solidFill>
                <a:latin typeface="Glacial Indifference"/>
                <a:ea typeface="Glacial Indifference"/>
                <a:cs typeface="Glacial Indifference"/>
                <a:sym typeface="Glacial Indifference"/>
              </a:rPr>
              <a:t>automática</a:t>
            </a:r>
            <a:r>
              <a:rPr lang="en-US" sz="3000" b="1" dirty="0">
                <a:solidFill>
                  <a:srgbClr val="000000"/>
                </a:solidFill>
                <a:latin typeface="Glacial Indifference"/>
                <a:ea typeface="Glacial Indifference"/>
                <a:cs typeface="Glacial Indifference"/>
                <a:sym typeface="Glacial Indifference"/>
              </a:rPr>
              <a:t> </a:t>
            </a:r>
            <a:r>
              <a:rPr lang="en-US" sz="3000" b="1" dirty="0" err="1">
                <a:solidFill>
                  <a:srgbClr val="000000"/>
                </a:solidFill>
                <a:latin typeface="Glacial Indifference"/>
                <a:ea typeface="Glacial Indifference"/>
                <a:cs typeface="Glacial Indifference"/>
                <a:sym typeface="Glacial Indifference"/>
              </a:rPr>
              <a:t>como</a:t>
            </a:r>
            <a:r>
              <a:rPr lang="en-US" sz="3000" b="1" dirty="0">
                <a:solidFill>
                  <a:srgbClr val="000000"/>
                </a:solidFill>
                <a:latin typeface="Glacial Indifference"/>
                <a:ea typeface="Glacial Indifference"/>
                <a:cs typeface="Glacial Indifference"/>
                <a:sym typeface="Glacial Indifference"/>
              </a:rPr>
              <a:t> principal </a:t>
            </a:r>
            <a:r>
              <a:rPr lang="en-US" sz="3000" b="1" dirty="0" err="1">
                <a:solidFill>
                  <a:srgbClr val="000000"/>
                </a:solidFill>
                <a:latin typeface="Glacial Indifference"/>
                <a:ea typeface="Glacial Indifference"/>
                <a:cs typeface="Glacial Indifference"/>
                <a:sym typeface="Glacial Indifference"/>
              </a:rPr>
              <a:t>foco</a:t>
            </a:r>
            <a:r>
              <a:rPr lang="en-US" sz="3000" b="1" dirty="0">
                <a:solidFill>
                  <a:srgbClr val="000000"/>
                </a:solidFill>
                <a:latin typeface="Glacial Indifference"/>
                <a:ea typeface="Glacial Indifference"/>
                <a:cs typeface="Glacial Indifference"/>
                <a:sym typeface="Glacial Indifference"/>
              </a:rPr>
              <a:t>.</a:t>
            </a:r>
          </a:p>
          <a:p>
            <a:pPr marL="457200" indent="-457200" algn="just">
              <a:lnSpc>
                <a:spcPts val="4200"/>
              </a:lnSpc>
              <a:spcBef>
                <a:spcPct val="0"/>
              </a:spcBef>
              <a:buFont typeface="Arial" panose="020B0604020202020204" pitchFamily="34" charset="0"/>
              <a:buChar char="•"/>
            </a:pPr>
            <a:r>
              <a:rPr lang="en-US" sz="3000" b="1" dirty="0">
                <a:solidFill>
                  <a:srgbClr val="000000"/>
                </a:solidFill>
                <a:latin typeface="Glacial Indifference"/>
                <a:ea typeface="Glacial Indifference"/>
                <a:cs typeface="Glacial Indifference"/>
                <a:sym typeface="Glacial Indifference"/>
              </a:rPr>
              <a:t>Alan Turing </a:t>
            </a:r>
            <a:r>
              <a:rPr lang="en-US" sz="3000" b="1" dirty="0" err="1">
                <a:solidFill>
                  <a:srgbClr val="000000"/>
                </a:solidFill>
                <a:latin typeface="Glacial Indifference"/>
                <a:ea typeface="Glacial Indifference"/>
                <a:cs typeface="Glacial Indifference"/>
                <a:sym typeface="Glacial Indifference"/>
              </a:rPr>
              <a:t>propõe</a:t>
            </a:r>
            <a:r>
              <a:rPr lang="en-US" sz="3000" b="1" dirty="0">
                <a:solidFill>
                  <a:srgbClr val="000000"/>
                </a:solidFill>
                <a:latin typeface="Glacial Indifference"/>
                <a:ea typeface="Glacial Indifference"/>
                <a:cs typeface="Glacial Indifference"/>
                <a:sym typeface="Glacial Indifference"/>
              </a:rPr>
              <a:t> o “Teste de Turing”. </a:t>
            </a:r>
            <a:endParaRPr lang="pt-BR" sz="3000" b="1" dirty="0">
              <a:solidFill>
                <a:srgbClr val="000000"/>
              </a:solidFill>
              <a:latin typeface="Glacial Indifference"/>
              <a:ea typeface="Glacial Indifference"/>
              <a:cs typeface="Glacial Indifference"/>
              <a:sym typeface="Glacial Indifference"/>
            </a:endParaRPr>
          </a:p>
        </p:txBody>
      </p:sp>
      <p:sp>
        <p:nvSpPr>
          <p:cNvPr id="58" name="TextBox 35">
            <a:extLst>
              <a:ext uri="{FF2B5EF4-FFF2-40B4-BE49-F238E27FC236}">
                <a16:creationId xmlns:a16="http://schemas.microsoft.com/office/drawing/2014/main" id="{E27C4957-D77C-7C11-00E9-4F4856E93353}"/>
              </a:ext>
            </a:extLst>
          </p:cNvPr>
          <p:cNvSpPr txBox="1"/>
          <p:nvPr/>
        </p:nvSpPr>
        <p:spPr>
          <a:xfrm>
            <a:off x="12933783" y="60327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4769EDF6-752B-3E34-068A-27828BEB5E46}"/>
              </a:ext>
            </a:extLst>
          </p:cNvPr>
          <p:cNvGrpSpPr/>
          <p:nvPr/>
        </p:nvGrpSpPr>
        <p:grpSpPr>
          <a:xfrm>
            <a:off x="8001000" y="5692072"/>
            <a:ext cx="8351250" cy="3413828"/>
            <a:chOff x="0" y="0"/>
            <a:chExt cx="1695822" cy="255005"/>
          </a:xfrm>
        </p:grpSpPr>
        <p:sp>
          <p:nvSpPr>
            <p:cNvPr id="60" name="Freeform 6">
              <a:extLst>
                <a:ext uri="{FF2B5EF4-FFF2-40B4-BE49-F238E27FC236}">
                  <a16:creationId xmlns:a16="http://schemas.microsoft.com/office/drawing/2014/main" id="{9BF10EF3-F8EB-E463-E478-8E2F2FEA7B5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4430DF99-EA92-5E84-78DF-F96FC1443C61}"/>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F123F807-58B7-DB3F-DD50-7A2F2ED4FCDF}"/>
              </a:ext>
            </a:extLst>
          </p:cNvPr>
          <p:cNvGrpSpPr/>
          <p:nvPr/>
        </p:nvGrpSpPr>
        <p:grpSpPr>
          <a:xfrm>
            <a:off x="7848600" y="5539672"/>
            <a:ext cx="8351250" cy="3413828"/>
            <a:chOff x="0" y="0"/>
            <a:chExt cx="1695822" cy="255005"/>
          </a:xfrm>
        </p:grpSpPr>
        <p:sp>
          <p:nvSpPr>
            <p:cNvPr id="63" name="Freeform 21">
              <a:extLst>
                <a:ext uri="{FF2B5EF4-FFF2-40B4-BE49-F238E27FC236}">
                  <a16:creationId xmlns:a16="http://schemas.microsoft.com/office/drawing/2014/main" id="{24BA6622-68BC-A902-55B9-58F2494A157B}"/>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70F03AB7-5506-FB38-3C4D-1BA41C8A6745}"/>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F0ECB310-CD40-B9E1-6F1A-8E85616E5CAA}"/>
              </a:ext>
            </a:extLst>
          </p:cNvPr>
          <p:cNvSpPr txBox="1"/>
          <p:nvPr/>
        </p:nvSpPr>
        <p:spPr>
          <a:xfrm>
            <a:off x="8229600" y="5872296"/>
            <a:ext cx="7543800" cy="2652714"/>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1960 – Sistemas </a:t>
            </a:r>
            <a:r>
              <a:rPr lang="en-US" sz="3000" b="1" dirty="0" err="1">
                <a:solidFill>
                  <a:srgbClr val="000000"/>
                </a:solidFill>
                <a:latin typeface="Glacial Indifference Bold" panose="020B0604020202020204" charset="0"/>
                <a:ea typeface="Glacial Indifference"/>
                <a:cs typeface="Glacial Indifference"/>
                <a:sym typeface="Glacial Indifference"/>
              </a:rPr>
              <a:t>baseados</a:t>
            </a:r>
            <a:r>
              <a:rPr lang="en-US" sz="3000" b="1" dirty="0">
                <a:solidFill>
                  <a:srgbClr val="000000"/>
                </a:solidFill>
                <a:latin typeface="Glacial Indifference Bold" panose="020B0604020202020204" charset="0"/>
                <a:ea typeface="Glacial Indifference"/>
                <a:cs typeface="Glacial Indifference"/>
                <a:sym typeface="Glacial Indifference"/>
              </a:rPr>
              <a:t> em </a:t>
            </a:r>
            <a:r>
              <a:rPr lang="en-US" sz="3000" b="1" dirty="0" err="1">
                <a:solidFill>
                  <a:srgbClr val="000000"/>
                </a:solidFill>
                <a:latin typeface="Glacial Indifference Bold" panose="020B0604020202020204" charset="0"/>
                <a:ea typeface="Glacial Indifference"/>
                <a:cs typeface="Glacial Indifference"/>
                <a:sym typeface="Glacial Indifference"/>
              </a:rPr>
              <a:t>regras</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Uso de gramáticas formais e análise sintática.</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Criação do ELIZA, primeiro chatbot.</a:t>
            </a:r>
          </a:p>
        </p:txBody>
      </p:sp>
    </p:spTree>
    <p:extLst>
      <p:ext uri="{BB962C8B-B14F-4D97-AF65-F5344CB8AC3E}">
        <p14:creationId xmlns:p14="http://schemas.microsoft.com/office/powerpoint/2010/main" val="2123008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2112</Words>
  <Application>Microsoft Office PowerPoint</Application>
  <PresentationFormat>Personalizar</PresentationFormat>
  <Paragraphs>275</Paragraphs>
  <Slides>45</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45</vt:i4>
      </vt:variant>
    </vt:vector>
  </HeadingPairs>
  <TitlesOfParts>
    <vt:vector size="52" baseType="lpstr">
      <vt:lpstr>Glacial Indifference Italics</vt:lpstr>
      <vt:lpstr>Calibri</vt:lpstr>
      <vt:lpstr>Glacial Indifference</vt:lpstr>
      <vt:lpstr>Glacial Indifference Bold</vt:lpstr>
      <vt:lpstr>Squada One</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AI Presentation in Orange Black Modern Lined Style</dc:title>
  <cp:lastModifiedBy>Thissiany B Almeida</cp:lastModifiedBy>
  <cp:revision>8</cp:revision>
  <dcterms:created xsi:type="dcterms:W3CDTF">2006-08-16T00:00:00Z</dcterms:created>
  <dcterms:modified xsi:type="dcterms:W3CDTF">2025-07-12T03:50:40Z</dcterms:modified>
  <dc:identifier>DAGs6Gg4WIw</dc:identifier>
</cp:coreProperties>
</file>